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4.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56" r:id="rId3"/>
    <p:sldId id="269" r:id="rId4"/>
    <p:sldId id="257" r:id="rId5"/>
    <p:sldId id="258" r:id="rId6"/>
    <p:sldId id="259" r:id="rId7"/>
    <p:sldId id="260" r:id="rId8"/>
    <p:sldId id="263" r:id="rId9"/>
    <p:sldId id="275" r:id="rId10"/>
    <p:sldId id="276" r:id="rId11"/>
    <p:sldId id="278" r:id="rId12"/>
    <p:sldId id="277" r:id="rId13"/>
    <p:sldId id="279" r:id="rId14"/>
  </p:sldIdLst>
  <p:sldSz cx="18288000" cy="10287000"/>
  <p:notesSz cx="6858000" cy="9144000"/>
  <p:embeddedFontLst>
    <p:embeddedFont>
      <p:font typeface="Londrina Solid" panose="00000500000000000000"/>
      <p:regular r:id="rId20"/>
    </p:embeddedFont>
    <p:embeddedFont>
      <p:font typeface="Arial Black" panose="020B0A04020102020204" charset="0"/>
      <p:bold r:id="rId21"/>
    </p:embeddedFont>
    <p:embeddedFont>
      <p:font typeface="微软雅黑" panose="020B0503020204020204" charset="-122"/>
      <p:regular r:id="rId22"/>
    </p:embeddedFont>
    <p:embeddedFont>
      <p:font typeface="Calibri" panose="020F0502020204030204" charset="0"/>
      <p:regular r:id="rId23"/>
      <p:bold r:id="rId24"/>
      <p:italic r:id="rId25"/>
      <p:boldItalic r:id="rId26"/>
    </p:embeddedFont>
    <p:embeddedFont>
      <p:font typeface="Lucida Sans" panose="020B0602030504020204" charset="0"/>
      <p:regular r:id="rId27"/>
      <p:bold r:id="rId28"/>
      <p:italic r:id="rId29"/>
    </p:embeddedFont>
  </p:embeddedFontLst>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90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5.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svg"/><Relationship Id="rId7" Type="http://schemas.openxmlformats.org/officeDocument/2006/relationships/image" Target="../media/image16.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image" Target="../media/image20.jpeg"/><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13004643" y="8218985"/>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341488" y="-984843"/>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8" name="TextBox 8"/>
          <p:cNvSpPr txBox="1"/>
          <p:nvPr/>
        </p:nvSpPr>
        <p:spPr>
          <a:xfrm>
            <a:off x="4517540" y="3540947"/>
            <a:ext cx="7095663" cy="3261670"/>
          </a:xfrm>
          <a:prstGeom prst="rect">
            <a:avLst/>
          </a:prstGeom>
        </p:spPr>
        <p:txBody>
          <a:bodyPr lIns="0" tIns="0" rIns="0" bIns="0" rtlCol="0" anchor="t">
            <a:spAutoFit/>
          </a:bodyPr>
          <a:lstStyle/>
          <a:p>
            <a:pPr>
              <a:lnSpc>
                <a:spcPts val="11925"/>
              </a:lnSpc>
            </a:pPr>
            <a:r>
              <a:rPr lang="en-US" sz="15905">
                <a:solidFill>
                  <a:srgbClr val="402206"/>
                </a:solidFill>
                <a:latin typeface="Londrina Solid" panose="00000500000000000000"/>
              </a:rPr>
              <a:t>Ancient Greece</a:t>
            </a:r>
            <a:endParaRPr lang="en-US" sz="15905">
              <a:solidFill>
                <a:srgbClr val="402206"/>
              </a:solidFill>
              <a:latin typeface="Londrina Solid" panose="00000500000000000000"/>
            </a:endParaRPr>
          </a:p>
        </p:txBody>
      </p:sp>
      <p:sp>
        <p:nvSpPr>
          <p:cNvPr id="9" name="TextBox 9"/>
          <p:cNvSpPr txBox="1"/>
          <p:nvPr/>
        </p:nvSpPr>
        <p:spPr>
          <a:xfrm>
            <a:off x="4618990" y="7135495"/>
            <a:ext cx="5165725" cy="1613535"/>
          </a:xfrm>
          <a:prstGeom prst="rect">
            <a:avLst/>
          </a:prstGeom>
        </p:spPr>
        <p:txBody>
          <a:bodyPr lIns="0" tIns="0" rIns="0" bIns="0" rtlCol="0" anchor="t">
            <a:noAutofit/>
          </a:bodyPr>
          <a:lstStyle/>
          <a:p>
            <a:pPr>
              <a:lnSpc>
                <a:spcPts val="2455"/>
              </a:lnSpc>
            </a:pPr>
            <a:endParaRPr lang="en-US" sz="1755">
              <a:solidFill>
                <a:srgbClr val="402206"/>
              </a:solidFill>
              <a:latin typeface="Arial Black" panose="020B0A04020102020204" charset="0"/>
            </a:endParaRPr>
          </a:p>
        </p:txBody>
      </p:sp>
      <p:sp>
        <p:nvSpPr>
          <p:cNvPr id="10" name="Freeform 10"/>
          <p:cNvSpPr/>
          <p:nvPr/>
        </p:nvSpPr>
        <p:spPr>
          <a:xfrm>
            <a:off x="888623" y="4627837"/>
            <a:ext cx="3239338" cy="4611157"/>
          </a:xfrm>
          <a:custGeom>
            <a:avLst/>
            <a:gdLst/>
            <a:ahLst/>
            <a:cxnLst/>
            <a:rect l="l" t="t" r="r" b="b"/>
            <a:pathLst>
              <a:path w="3239338" h="4611157">
                <a:moveTo>
                  <a:pt x="0" y="0"/>
                </a:moveTo>
                <a:lnTo>
                  <a:pt x="3239338" y="0"/>
                </a:lnTo>
                <a:lnTo>
                  <a:pt x="3239338" y="4611157"/>
                </a:lnTo>
                <a:lnTo>
                  <a:pt x="0" y="46111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a:grpSpLocks noChangeAspect="1"/>
          </p:cNvGrpSpPr>
          <p:nvPr/>
        </p:nvGrpSpPr>
        <p:grpSpPr>
          <a:xfrm rot="0">
            <a:off x="11484254" y="1860771"/>
            <a:ext cx="4457333" cy="6428144"/>
            <a:chOff x="0" y="0"/>
            <a:chExt cx="6224905" cy="8977249"/>
          </a:xfrm>
        </p:grpSpPr>
        <p:sp>
          <p:nvSpPr>
            <p:cNvPr id="12" name="Freeform 12"/>
            <p:cNvSpPr/>
            <p:nvPr/>
          </p:nvSpPr>
          <p:spPr>
            <a:xfrm>
              <a:off x="648843" y="391922"/>
              <a:ext cx="4927219" cy="8193405"/>
            </a:xfrm>
            <a:custGeom>
              <a:avLst/>
              <a:gdLst/>
              <a:ahLst/>
              <a:cxnLst/>
              <a:rect l="l" t="t" r="r" b="b"/>
              <a:pathLst>
                <a:path w="4927219" h="8193405">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5"/>
              <a:stretch>
                <a:fillRect l="-5498" r="-5498"/>
              </a:stretch>
            </a:blipFill>
          </p:spPr>
        </p:sp>
        <p:sp>
          <p:nvSpPr>
            <p:cNvPr id="13" name="Freeform 13"/>
            <p:cNvSpPr/>
            <p:nvPr/>
          </p:nvSpPr>
          <p:spPr>
            <a:xfrm>
              <a:off x="-127" y="1397"/>
              <a:ext cx="6225032" cy="8974455"/>
            </a:xfrm>
            <a:custGeom>
              <a:avLst/>
              <a:gdLst/>
              <a:ahLst/>
              <a:cxnLst/>
              <a:rect l="l" t="t" r="r" b="b"/>
              <a:pathLst>
                <a:path w="6225032" h="8974455">
                  <a:moveTo>
                    <a:pt x="4823587" y="1102106"/>
                  </a:moveTo>
                  <a:cubicBezTo>
                    <a:pt x="4356354" y="647573"/>
                    <a:pt x="3732657" y="384683"/>
                    <a:pt x="3112643" y="381000"/>
                  </a:cubicBezTo>
                  <a:lnTo>
                    <a:pt x="3112516" y="381000"/>
                  </a:lnTo>
                  <a:cubicBezTo>
                    <a:pt x="2492375" y="384683"/>
                    <a:pt x="1868805" y="647446"/>
                    <a:pt x="1401572" y="1102106"/>
                  </a:cubicBezTo>
                  <a:cubicBezTo>
                    <a:pt x="918972" y="1571625"/>
                    <a:pt x="648335" y="2187575"/>
                    <a:pt x="639572" y="2836799"/>
                  </a:cubicBezTo>
                  <a:lnTo>
                    <a:pt x="639572" y="8593455"/>
                  </a:lnTo>
                  <a:lnTo>
                    <a:pt x="5585714" y="8593455"/>
                  </a:lnTo>
                  <a:lnTo>
                    <a:pt x="5585714" y="2836672"/>
                  </a:lnTo>
                  <a:cubicBezTo>
                    <a:pt x="5576824" y="2187575"/>
                    <a:pt x="5306187" y="1571498"/>
                    <a:pt x="4823587" y="1102106"/>
                  </a:cubicBezTo>
                  <a:close/>
                  <a:moveTo>
                    <a:pt x="5566664" y="8574405"/>
                  </a:moveTo>
                  <a:lnTo>
                    <a:pt x="658495" y="8574405"/>
                  </a:lnTo>
                  <a:lnTo>
                    <a:pt x="658495" y="2836926"/>
                  </a:lnTo>
                  <a:cubicBezTo>
                    <a:pt x="667258" y="2192909"/>
                    <a:pt x="935863" y="1581658"/>
                    <a:pt x="1414780" y="1115695"/>
                  </a:cubicBezTo>
                  <a:cubicBezTo>
                    <a:pt x="1878584" y="664464"/>
                    <a:pt x="2497328" y="403606"/>
                    <a:pt x="3112516" y="400050"/>
                  </a:cubicBezTo>
                  <a:cubicBezTo>
                    <a:pt x="3727704" y="403733"/>
                    <a:pt x="4346575" y="664591"/>
                    <a:pt x="4810252" y="1115695"/>
                  </a:cubicBezTo>
                  <a:cubicBezTo>
                    <a:pt x="5289169" y="1581658"/>
                    <a:pt x="5557774" y="2192909"/>
                    <a:pt x="5566537" y="2836799"/>
                  </a:cubicBezTo>
                  <a:lnTo>
                    <a:pt x="5566537" y="8574405"/>
                  </a:lnTo>
                  <a:close/>
                  <a:moveTo>
                    <a:pt x="6225032" y="4997704"/>
                  </a:moveTo>
                  <a:cubicBezTo>
                    <a:pt x="6082919" y="4977257"/>
                    <a:pt x="6007100" y="4890262"/>
                    <a:pt x="5966587" y="4800219"/>
                  </a:cubicBezTo>
                  <a:lnTo>
                    <a:pt x="5966587" y="2831465"/>
                  </a:lnTo>
                  <a:cubicBezTo>
                    <a:pt x="5956300" y="2080641"/>
                    <a:pt x="5644769" y="1369441"/>
                    <a:pt x="5089271" y="828929"/>
                  </a:cubicBezTo>
                  <a:cubicBezTo>
                    <a:pt x="4552188" y="306451"/>
                    <a:pt x="3832479" y="4191"/>
                    <a:pt x="3114802" y="0"/>
                  </a:cubicBezTo>
                  <a:lnTo>
                    <a:pt x="3110230" y="0"/>
                  </a:lnTo>
                  <a:cubicBezTo>
                    <a:pt x="2392680" y="4191"/>
                    <a:pt x="1672971" y="306451"/>
                    <a:pt x="1135761" y="828929"/>
                  </a:cubicBezTo>
                  <a:cubicBezTo>
                    <a:pt x="580263" y="1369314"/>
                    <a:pt x="268732" y="2080514"/>
                    <a:pt x="258445" y="2831592"/>
                  </a:cubicBezTo>
                  <a:lnTo>
                    <a:pt x="258445" y="4800219"/>
                  </a:lnTo>
                  <a:cubicBezTo>
                    <a:pt x="217932" y="4890262"/>
                    <a:pt x="142113" y="4977257"/>
                    <a:pt x="0" y="4997704"/>
                  </a:cubicBezTo>
                  <a:cubicBezTo>
                    <a:pt x="142113" y="5018151"/>
                    <a:pt x="217932" y="5105146"/>
                    <a:pt x="258445" y="5195189"/>
                  </a:cubicBezTo>
                  <a:lnTo>
                    <a:pt x="258445" y="8974455"/>
                  </a:lnTo>
                  <a:lnTo>
                    <a:pt x="5966587" y="8974455"/>
                  </a:lnTo>
                  <a:lnTo>
                    <a:pt x="5966587" y="5195189"/>
                  </a:lnTo>
                  <a:cubicBezTo>
                    <a:pt x="6007100" y="5105146"/>
                    <a:pt x="6082919" y="5018151"/>
                    <a:pt x="6225032" y="4997704"/>
                  </a:cubicBezTo>
                  <a:close/>
                  <a:moveTo>
                    <a:pt x="277495" y="8955405"/>
                  </a:moveTo>
                  <a:lnTo>
                    <a:pt x="277495" y="5195062"/>
                  </a:lnTo>
                  <a:cubicBezTo>
                    <a:pt x="318008" y="5105019"/>
                    <a:pt x="393827" y="5018151"/>
                    <a:pt x="535813" y="4997704"/>
                  </a:cubicBezTo>
                  <a:cubicBezTo>
                    <a:pt x="393827" y="4977257"/>
                    <a:pt x="318008" y="4890389"/>
                    <a:pt x="277495" y="4800346"/>
                  </a:cubicBezTo>
                  <a:lnTo>
                    <a:pt x="277495" y="2831719"/>
                  </a:lnTo>
                  <a:cubicBezTo>
                    <a:pt x="287655" y="2085975"/>
                    <a:pt x="597154" y="1379474"/>
                    <a:pt x="1149096" y="842645"/>
                  </a:cubicBezTo>
                  <a:cubicBezTo>
                    <a:pt x="1682750" y="323469"/>
                    <a:pt x="2397633" y="23241"/>
                    <a:pt x="3110357" y="19050"/>
                  </a:cubicBezTo>
                  <a:lnTo>
                    <a:pt x="3114802" y="19050"/>
                  </a:lnTo>
                  <a:cubicBezTo>
                    <a:pt x="3827526" y="23241"/>
                    <a:pt x="4542409" y="323469"/>
                    <a:pt x="5076063" y="842645"/>
                  </a:cubicBezTo>
                  <a:cubicBezTo>
                    <a:pt x="5628005" y="1379601"/>
                    <a:pt x="5937504" y="2085975"/>
                    <a:pt x="5947664" y="2831592"/>
                  </a:cubicBezTo>
                  <a:lnTo>
                    <a:pt x="5947664" y="4800346"/>
                  </a:lnTo>
                  <a:cubicBezTo>
                    <a:pt x="5907151" y="4890389"/>
                    <a:pt x="5831332" y="4977257"/>
                    <a:pt x="5689346" y="4997704"/>
                  </a:cubicBezTo>
                  <a:cubicBezTo>
                    <a:pt x="5831332" y="5018151"/>
                    <a:pt x="5907151" y="5105020"/>
                    <a:pt x="5947664" y="5195063"/>
                  </a:cubicBezTo>
                  <a:lnTo>
                    <a:pt x="5947664" y="8955405"/>
                  </a:lnTo>
                  <a:lnTo>
                    <a:pt x="277495" y="8955405"/>
                  </a:lnTo>
                  <a:close/>
                </a:path>
              </a:pathLst>
            </a:custGeom>
            <a:solidFill>
              <a:srgbClr val="402206"/>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431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grpSp>
        <p:nvGrpSpPr>
          <p:cNvPr id="8" name="Group 8"/>
          <p:cNvGrpSpPr>
            <a:grpSpLocks noChangeAspect="1"/>
          </p:cNvGrpSpPr>
          <p:nvPr/>
        </p:nvGrpSpPr>
        <p:grpSpPr>
          <a:xfrm rot="0">
            <a:off x="7078965" y="2881822"/>
            <a:ext cx="4457333" cy="6428144"/>
            <a:chOff x="0" y="0"/>
            <a:chExt cx="6224905" cy="8977249"/>
          </a:xfrm>
        </p:grpSpPr>
        <p:sp>
          <p:nvSpPr>
            <p:cNvPr id="9" name="Freeform 9"/>
            <p:cNvSpPr/>
            <p:nvPr/>
          </p:nvSpPr>
          <p:spPr>
            <a:xfrm>
              <a:off x="648843" y="391922"/>
              <a:ext cx="4927219" cy="8193405"/>
            </a:xfrm>
            <a:custGeom>
              <a:avLst/>
              <a:gdLst/>
              <a:ahLst/>
              <a:cxnLst/>
              <a:rect l="l" t="t" r="r" b="b"/>
              <a:pathLst>
                <a:path w="4927219" h="8193405">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3"/>
              <a:stretch>
                <a:fillRect l="-74794" r="-74794"/>
              </a:stretch>
            </a:blipFill>
          </p:spPr>
        </p:sp>
        <p:sp>
          <p:nvSpPr>
            <p:cNvPr id="10" name="Freeform 10"/>
            <p:cNvSpPr/>
            <p:nvPr/>
          </p:nvSpPr>
          <p:spPr>
            <a:xfrm>
              <a:off x="-127" y="1397"/>
              <a:ext cx="6225032" cy="8974455"/>
            </a:xfrm>
            <a:custGeom>
              <a:avLst/>
              <a:gdLst/>
              <a:ahLst/>
              <a:cxnLst/>
              <a:rect l="l" t="t" r="r" b="b"/>
              <a:pathLst>
                <a:path w="6225032" h="8974455">
                  <a:moveTo>
                    <a:pt x="4823587" y="1102106"/>
                  </a:moveTo>
                  <a:cubicBezTo>
                    <a:pt x="4356354" y="647573"/>
                    <a:pt x="3732657" y="384683"/>
                    <a:pt x="3112643" y="381000"/>
                  </a:cubicBezTo>
                  <a:lnTo>
                    <a:pt x="3112516" y="381000"/>
                  </a:lnTo>
                  <a:cubicBezTo>
                    <a:pt x="2492375" y="384683"/>
                    <a:pt x="1868805" y="647446"/>
                    <a:pt x="1401572" y="1102106"/>
                  </a:cubicBezTo>
                  <a:cubicBezTo>
                    <a:pt x="918972" y="1571625"/>
                    <a:pt x="648335" y="2187575"/>
                    <a:pt x="639572" y="2836799"/>
                  </a:cubicBezTo>
                  <a:lnTo>
                    <a:pt x="639572" y="8593455"/>
                  </a:lnTo>
                  <a:lnTo>
                    <a:pt x="5585714" y="8593455"/>
                  </a:lnTo>
                  <a:lnTo>
                    <a:pt x="5585714" y="2836672"/>
                  </a:lnTo>
                  <a:cubicBezTo>
                    <a:pt x="5576824" y="2187575"/>
                    <a:pt x="5306187" y="1571498"/>
                    <a:pt x="4823587" y="1102106"/>
                  </a:cubicBezTo>
                  <a:close/>
                  <a:moveTo>
                    <a:pt x="5566664" y="8574405"/>
                  </a:moveTo>
                  <a:lnTo>
                    <a:pt x="658495" y="8574405"/>
                  </a:lnTo>
                  <a:lnTo>
                    <a:pt x="658495" y="2836926"/>
                  </a:lnTo>
                  <a:cubicBezTo>
                    <a:pt x="667258" y="2192909"/>
                    <a:pt x="935863" y="1581658"/>
                    <a:pt x="1414780" y="1115695"/>
                  </a:cubicBezTo>
                  <a:cubicBezTo>
                    <a:pt x="1878584" y="664464"/>
                    <a:pt x="2497328" y="403606"/>
                    <a:pt x="3112516" y="400050"/>
                  </a:cubicBezTo>
                  <a:cubicBezTo>
                    <a:pt x="3727704" y="403733"/>
                    <a:pt x="4346575" y="664591"/>
                    <a:pt x="4810252" y="1115695"/>
                  </a:cubicBezTo>
                  <a:cubicBezTo>
                    <a:pt x="5289169" y="1581658"/>
                    <a:pt x="5557774" y="2192909"/>
                    <a:pt x="5566537" y="2836799"/>
                  </a:cubicBezTo>
                  <a:lnTo>
                    <a:pt x="5566537" y="8574405"/>
                  </a:lnTo>
                  <a:close/>
                  <a:moveTo>
                    <a:pt x="6225032" y="4997704"/>
                  </a:moveTo>
                  <a:cubicBezTo>
                    <a:pt x="6082919" y="4977257"/>
                    <a:pt x="6007100" y="4890262"/>
                    <a:pt x="5966587" y="4800219"/>
                  </a:cubicBezTo>
                  <a:lnTo>
                    <a:pt x="5966587" y="2831465"/>
                  </a:lnTo>
                  <a:cubicBezTo>
                    <a:pt x="5956300" y="2080641"/>
                    <a:pt x="5644769" y="1369441"/>
                    <a:pt x="5089271" y="828929"/>
                  </a:cubicBezTo>
                  <a:cubicBezTo>
                    <a:pt x="4552188" y="306451"/>
                    <a:pt x="3832479" y="4191"/>
                    <a:pt x="3114802" y="0"/>
                  </a:cubicBezTo>
                  <a:lnTo>
                    <a:pt x="3110230" y="0"/>
                  </a:lnTo>
                  <a:cubicBezTo>
                    <a:pt x="2392680" y="4191"/>
                    <a:pt x="1672971" y="306451"/>
                    <a:pt x="1135761" y="828929"/>
                  </a:cubicBezTo>
                  <a:cubicBezTo>
                    <a:pt x="580263" y="1369314"/>
                    <a:pt x="268732" y="2080514"/>
                    <a:pt x="258445" y="2831592"/>
                  </a:cubicBezTo>
                  <a:lnTo>
                    <a:pt x="258445" y="4800219"/>
                  </a:lnTo>
                  <a:cubicBezTo>
                    <a:pt x="217932" y="4890262"/>
                    <a:pt x="142113" y="4977257"/>
                    <a:pt x="0" y="4997704"/>
                  </a:cubicBezTo>
                  <a:cubicBezTo>
                    <a:pt x="142113" y="5018151"/>
                    <a:pt x="217932" y="5105146"/>
                    <a:pt x="258445" y="5195189"/>
                  </a:cubicBezTo>
                  <a:lnTo>
                    <a:pt x="258445" y="8974455"/>
                  </a:lnTo>
                  <a:lnTo>
                    <a:pt x="5966587" y="8974455"/>
                  </a:lnTo>
                  <a:lnTo>
                    <a:pt x="5966587" y="5195189"/>
                  </a:lnTo>
                  <a:cubicBezTo>
                    <a:pt x="6007100" y="5105146"/>
                    <a:pt x="6082919" y="5018151"/>
                    <a:pt x="6225032" y="4997704"/>
                  </a:cubicBezTo>
                  <a:close/>
                  <a:moveTo>
                    <a:pt x="277495" y="8955405"/>
                  </a:moveTo>
                  <a:lnTo>
                    <a:pt x="277495" y="5195062"/>
                  </a:lnTo>
                  <a:cubicBezTo>
                    <a:pt x="318008" y="5105019"/>
                    <a:pt x="393827" y="5018151"/>
                    <a:pt x="535813" y="4997704"/>
                  </a:cubicBezTo>
                  <a:cubicBezTo>
                    <a:pt x="393827" y="4977257"/>
                    <a:pt x="318008" y="4890389"/>
                    <a:pt x="277495" y="4800346"/>
                  </a:cubicBezTo>
                  <a:lnTo>
                    <a:pt x="277495" y="2831719"/>
                  </a:lnTo>
                  <a:cubicBezTo>
                    <a:pt x="287655" y="2085975"/>
                    <a:pt x="597154" y="1379474"/>
                    <a:pt x="1149096" y="842645"/>
                  </a:cubicBezTo>
                  <a:cubicBezTo>
                    <a:pt x="1682750" y="323469"/>
                    <a:pt x="2397633" y="23241"/>
                    <a:pt x="3110357" y="19050"/>
                  </a:cubicBezTo>
                  <a:lnTo>
                    <a:pt x="3114802" y="19050"/>
                  </a:lnTo>
                  <a:cubicBezTo>
                    <a:pt x="3827526" y="23241"/>
                    <a:pt x="4542409" y="323469"/>
                    <a:pt x="5076063" y="842645"/>
                  </a:cubicBezTo>
                  <a:cubicBezTo>
                    <a:pt x="5628005" y="1379601"/>
                    <a:pt x="5937504" y="2085975"/>
                    <a:pt x="5947664" y="2831592"/>
                  </a:cubicBezTo>
                  <a:lnTo>
                    <a:pt x="5947664" y="4800346"/>
                  </a:lnTo>
                  <a:cubicBezTo>
                    <a:pt x="5907151" y="4890389"/>
                    <a:pt x="5831332" y="4977257"/>
                    <a:pt x="5689346" y="4997704"/>
                  </a:cubicBezTo>
                  <a:cubicBezTo>
                    <a:pt x="5831332" y="5018151"/>
                    <a:pt x="5907151" y="5105020"/>
                    <a:pt x="5947664" y="5195063"/>
                  </a:cubicBezTo>
                  <a:lnTo>
                    <a:pt x="5947664" y="8955405"/>
                  </a:lnTo>
                  <a:lnTo>
                    <a:pt x="277495" y="8955405"/>
                  </a:lnTo>
                  <a:close/>
                </a:path>
              </a:pathLst>
            </a:custGeom>
            <a:solidFill>
              <a:srgbClr val="402206"/>
            </a:solidFill>
          </p:spPr>
        </p:sp>
      </p:grpSp>
      <p:sp>
        <p:nvSpPr>
          <p:cNvPr id="12" name="TextBox 12"/>
          <p:cNvSpPr txBox="1"/>
          <p:nvPr/>
        </p:nvSpPr>
        <p:spPr>
          <a:xfrm>
            <a:off x="1447951" y="800070"/>
            <a:ext cx="5206829" cy="952500"/>
          </a:xfrm>
          <a:prstGeom prst="rect">
            <a:avLst/>
          </a:prstGeom>
        </p:spPr>
        <p:txBody>
          <a:bodyPr lIns="0" tIns="0" rIns="0" bIns="0" rtlCol="0" anchor="t">
            <a:spAutoFit/>
          </a:bodyPr>
          <a:lstStyle/>
          <a:p>
            <a:pPr>
              <a:lnSpc>
                <a:spcPts val="7430"/>
              </a:lnSpc>
            </a:pPr>
            <a:r>
              <a:rPr lang="en-US" sz="8800">
                <a:solidFill>
                  <a:srgbClr val="402206"/>
                </a:solidFill>
                <a:latin typeface="Londrina Solid" panose="00000500000000000000"/>
              </a:rPr>
              <a:t>Politics</a:t>
            </a:r>
            <a:endParaRPr lang="en-US" sz="8800">
              <a:solidFill>
                <a:srgbClr val="402206"/>
              </a:solidFill>
              <a:latin typeface="Londrina Solid" panose="00000500000000000000"/>
            </a:endParaRPr>
          </a:p>
        </p:txBody>
      </p:sp>
      <p:sp>
        <p:nvSpPr>
          <p:cNvPr id="15" name="TextBox 15"/>
          <p:cNvSpPr txBox="1"/>
          <p:nvPr/>
        </p:nvSpPr>
        <p:spPr>
          <a:xfrm>
            <a:off x="1905151" y="2248183"/>
            <a:ext cx="4243844" cy="6463030"/>
          </a:xfrm>
          <a:prstGeom prst="rect">
            <a:avLst/>
          </a:prstGeom>
        </p:spPr>
        <p:txBody>
          <a:bodyPr lIns="0" tIns="0" rIns="0" bIns="0" rtlCol="0" anchor="t">
            <a:spAutoFit/>
          </a:bodyPr>
          <a:lstStyle/>
          <a:p>
            <a:pPr indent="0" fontAlgn="auto">
              <a:lnSpc>
                <a:spcPct val="100000"/>
              </a:lnSpc>
            </a:pPr>
            <a:r>
              <a:rPr lang="en-US" sz="2800">
                <a:solidFill>
                  <a:srgbClr val="402206"/>
                </a:solidFill>
                <a:latin typeface="微软雅黑" panose="020B0503020204020204" charset="-122"/>
                <a:ea typeface="微软雅黑" panose="020B0503020204020204" charset="-122"/>
              </a:rPr>
              <a:t>Slavery</a:t>
            </a:r>
            <a:r>
              <a:rPr lang="zh-CN" altLang="en-US" sz="2800">
                <a:solidFill>
                  <a:srgbClr val="402206"/>
                </a:solidFill>
                <a:latin typeface="微软雅黑" panose="020B0503020204020204" charset="-122"/>
                <a:ea typeface="微软雅黑" panose="020B0503020204020204" charset="-122"/>
              </a:rPr>
              <a:t>（奴隶制）：Some city-states, such as Sparta（斯巴达）, practice a monarchy （君主制）and concentrate their rule in the hands of the king</a:t>
            </a:r>
            <a:r>
              <a:rPr lang="en-US" altLang="zh-CN" sz="2800">
                <a:solidFill>
                  <a:srgbClr val="402206"/>
                </a:solidFill>
                <a:latin typeface="微软雅黑" panose="020B0503020204020204" charset="-122"/>
                <a:ea typeface="微软雅黑" panose="020B0503020204020204" charset="-122"/>
              </a:rPr>
              <a:t>.</a:t>
            </a:r>
            <a:endParaRPr lang="en-US" altLang="zh-CN" sz="2800">
              <a:solidFill>
                <a:srgbClr val="402206"/>
              </a:solidFill>
              <a:latin typeface="微软雅黑" panose="020B0503020204020204" charset="-122"/>
              <a:ea typeface="微软雅黑" panose="020B0503020204020204" charset="-122"/>
            </a:endParaRPr>
          </a:p>
          <a:p>
            <a:pPr indent="0" fontAlgn="auto">
              <a:lnSpc>
                <a:spcPct val="100000"/>
              </a:lnSpc>
            </a:pPr>
            <a:r>
              <a:rPr lang="en-US" altLang="zh-CN" sz="2800">
                <a:solidFill>
                  <a:srgbClr val="402206"/>
                </a:solidFill>
                <a:latin typeface="微软雅黑" panose="020B0503020204020204" charset="-122"/>
                <a:ea typeface="微软雅黑" panose="020B0503020204020204" charset="-122"/>
              </a:rPr>
              <a:t>S</a:t>
            </a:r>
            <a:r>
              <a:rPr lang="zh-CN" altLang="en-US" sz="2800">
                <a:solidFill>
                  <a:srgbClr val="402206"/>
                </a:solidFill>
                <a:latin typeface="微软雅黑" panose="020B0503020204020204" charset="-122"/>
                <a:ea typeface="微软雅黑" panose="020B0503020204020204" charset="-122"/>
              </a:rPr>
              <a:t>ome city-states, such as Athens（雅典）, practice </a:t>
            </a:r>
            <a:r>
              <a:rPr lang="zh-CN" altLang="en-US" sz="2800">
                <a:solidFill>
                  <a:srgbClr val="FF0000"/>
                </a:solidFill>
                <a:latin typeface="微软雅黑" panose="020B0503020204020204" charset="-122"/>
                <a:ea typeface="微软雅黑" panose="020B0503020204020204" charset="-122"/>
              </a:rPr>
              <a:t>democracy（民主政治）</a:t>
            </a:r>
            <a:r>
              <a:rPr lang="en-US" altLang="zh-CN" sz="2800">
                <a:solidFill>
                  <a:srgbClr val="402206"/>
                </a:solidFill>
                <a:latin typeface="微软雅黑" panose="020B0503020204020204" charset="-122"/>
                <a:ea typeface="微软雅黑" panose="020B0503020204020204" charset="-122"/>
              </a:rPr>
              <a:t>.</a:t>
            </a:r>
            <a:r>
              <a:rPr lang="zh-CN" altLang="en-US" sz="2800">
                <a:solidFill>
                  <a:srgbClr val="402206"/>
                </a:solidFill>
                <a:latin typeface="微软雅黑" panose="020B0503020204020204" charset="-122"/>
                <a:ea typeface="微软雅黑" panose="020B0503020204020204" charset="-122"/>
              </a:rPr>
              <a:t> </a:t>
            </a:r>
            <a:endParaRPr lang="zh-CN" altLang="en-US" sz="2800">
              <a:solidFill>
                <a:srgbClr val="402206"/>
              </a:solidFill>
              <a:latin typeface="微软雅黑" panose="020B0503020204020204" charset="-122"/>
              <a:ea typeface="微软雅黑" panose="020B0503020204020204" charset="-122"/>
            </a:endParaRPr>
          </a:p>
          <a:p>
            <a:pPr indent="0" fontAlgn="auto">
              <a:lnSpc>
                <a:spcPct val="100000"/>
              </a:lnSpc>
            </a:pPr>
            <a:r>
              <a:rPr lang="en-US" altLang="zh-CN" sz="2800">
                <a:solidFill>
                  <a:srgbClr val="402206"/>
                </a:solidFill>
                <a:latin typeface="微软雅黑" panose="020B0503020204020204" charset="-122"/>
                <a:ea typeface="微软雅黑" panose="020B0503020204020204" charset="-122"/>
              </a:rPr>
              <a:t>A</a:t>
            </a:r>
            <a:r>
              <a:rPr lang="zh-CN" altLang="en-US" sz="2800">
                <a:solidFill>
                  <a:srgbClr val="402206"/>
                </a:solidFill>
                <a:latin typeface="微软雅黑" panose="020B0503020204020204" charset="-122"/>
                <a:ea typeface="微软雅黑" panose="020B0503020204020204" charset="-122"/>
              </a:rPr>
              <a:t>nd some city-states are ruled by nobles or by a few-controlled parliaments</a:t>
            </a:r>
            <a:r>
              <a:rPr lang="en-US" altLang="zh-CN" sz="2800">
                <a:solidFill>
                  <a:srgbClr val="402206"/>
                </a:solidFill>
                <a:latin typeface="微软雅黑" panose="020B0503020204020204" charset="-122"/>
                <a:ea typeface="微软雅黑" panose="020B0503020204020204" charset="-122"/>
              </a:rPr>
              <a:t>(</a:t>
            </a:r>
            <a:r>
              <a:rPr lang="zh-CN" altLang="en-US" sz="2800">
                <a:solidFill>
                  <a:srgbClr val="402206"/>
                </a:solidFill>
                <a:latin typeface="微软雅黑" panose="020B0503020204020204" charset="-122"/>
                <a:ea typeface="微软雅黑" panose="020B0503020204020204" charset="-122"/>
              </a:rPr>
              <a:t>议会）.</a:t>
            </a:r>
            <a:endParaRPr lang="zh-CN" altLang="en-US" sz="2800">
              <a:solidFill>
                <a:srgbClr val="402206"/>
              </a:solidFill>
              <a:latin typeface="微软雅黑" panose="020B0503020204020204" charset="-122"/>
              <a:ea typeface="微软雅黑" panose="020B0503020204020204" charset="-122"/>
            </a:endParaRPr>
          </a:p>
        </p:txBody>
      </p:sp>
      <p:sp>
        <p:nvSpPr>
          <p:cNvPr id="16" name="Freeform 16"/>
          <p:cNvSpPr/>
          <p:nvPr/>
        </p:nvSpPr>
        <p:spPr>
          <a:xfrm>
            <a:off x="12039692" y="6820202"/>
            <a:ext cx="4812496" cy="2514529"/>
          </a:xfrm>
          <a:custGeom>
            <a:avLst/>
            <a:gdLst/>
            <a:ahLst/>
            <a:cxnLst/>
            <a:rect l="l" t="t" r="r" b="b"/>
            <a:pathLst>
              <a:path w="4812496" h="2514529">
                <a:moveTo>
                  <a:pt x="0" y="0"/>
                </a:moveTo>
                <a:lnTo>
                  <a:pt x="4812495" y="0"/>
                </a:lnTo>
                <a:lnTo>
                  <a:pt x="4812495" y="2514529"/>
                </a:lnTo>
                <a:lnTo>
                  <a:pt x="0" y="25145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文本框 16"/>
          <p:cNvSpPr txBox="1"/>
          <p:nvPr/>
        </p:nvSpPr>
        <p:spPr>
          <a:xfrm>
            <a:off x="11658600" y="1257300"/>
            <a:ext cx="5403215" cy="439991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The transition from slavery to feudalism（奴隶制向封建制转型）：</a:t>
            </a:r>
            <a:endParaRPr lang="zh-CN" altLang="en-US" sz="2800">
              <a:latin typeface="Arial" panose="020B0604020202020204" pitchFamily="34" charset="0"/>
              <a:ea typeface="微软雅黑" panose="020B0503020204020204" charset="-122"/>
            </a:endParaRPr>
          </a:p>
          <a:p>
            <a:pPr algn="l"/>
            <a:r>
              <a:rPr lang="zh-CN" altLang="en-US" sz="2800">
                <a:latin typeface="Arial" panose="020B0604020202020204" pitchFamily="34" charset="0"/>
                <a:ea typeface="微软雅黑" panose="020B0503020204020204" charset="-122"/>
              </a:rPr>
              <a:t>The royal family declines, and the princes compete for </a:t>
            </a:r>
            <a:r>
              <a:rPr lang="zh-CN" altLang="en-US" sz="2800">
                <a:solidFill>
                  <a:srgbClr val="FF0000"/>
                </a:solidFill>
                <a:latin typeface="Arial" panose="020B0604020202020204" pitchFamily="34" charset="0"/>
                <a:ea typeface="微软雅黑" panose="020B0503020204020204" charset="-122"/>
              </a:rPr>
              <a:t>hegemony（霸权）</a:t>
            </a:r>
            <a:r>
              <a:rPr lang="zh-CN" altLang="en-US" sz="2800">
                <a:latin typeface="Arial" panose="020B0604020202020204" pitchFamily="34" charset="0"/>
                <a:ea typeface="微软雅黑" panose="020B0503020204020204" charset="-122"/>
              </a:rPr>
              <a:t>. </a:t>
            </a:r>
            <a:endParaRPr lang="zh-CN" altLang="en-US" sz="2800">
              <a:latin typeface="Arial" panose="020B0604020202020204" pitchFamily="34" charset="0"/>
              <a:ea typeface="微软雅黑" panose="020B0503020204020204" charset="-122"/>
            </a:endParaRPr>
          </a:p>
          <a:p>
            <a:pPr algn="l"/>
            <a:r>
              <a:rPr lang="zh-CN" altLang="en-US" sz="2800">
                <a:latin typeface="Arial" panose="020B0604020202020204" pitchFamily="34" charset="0"/>
                <a:ea typeface="微软雅黑" panose="020B0503020204020204" charset="-122"/>
              </a:rPr>
              <a:t>The emerging landlord class （新型地主阶级）is gradually developing and growing.</a:t>
            </a:r>
            <a:endParaRPr lang="zh-CN" altLang="en-US" sz="2800">
              <a:latin typeface="Arial" panose="020B0604020202020204" pitchFamily="34" charset="0"/>
              <a:ea typeface="微软雅黑" panose="020B0503020204020204" charset="-122"/>
            </a:endParaRPr>
          </a:p>
          <a:p>
            <a:pPr algn="l"/>
            <a:endParaRPr lang="zh-CN" altLang="en-US" sz="28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8" name="Freeform 8"/>
          <p:cNvSpPr/>
          <p:nvPr/>
        </p:nvSpPr>
        <p:spPr>
          <a:xfrm>
            <a:off x="14706563" y="419239"/>
            <a:ext cx="1928812" cy="4114800"/>
          </a:xfrm>
          <a:custGeom>
            <a:avLst/>
            <a:gdLst/>
            <a:ahLst/>
            <a:cxnLst/>
            <a:rect l="l" t="t" r="r" b="b"/>
            <a:pathLst>
              <a:path w="1928812" h="4114800">
                <a:moveTo>
                  <a:pt x="0" y="0"/>
                </a:moveTo>
                <a:lnTo>
                  <a:pt x="1928813" y="0"/>
                </a:lnTo>
                <a:lnTo>
                  <a:pt x="19288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285797" y="5143710"/>
            <a:ext cx="3425571" cy="4114800"/>
          </a:xfrm>
          <a:custGeom>
            <a:avLst/>
            <a:gdLst/>
            <a:ahLst/>
            <a:cxnLst/>
            <a:rect l="l" t="t" r="r" b="b"/>
            <a:pathLst>
              <a:path w="3425571" h="4114800">
                <a:moveTo>
                  <a:pt x="0" y="0"/>
                </a:moveTo>
                <a:lnTo>
                  <a:pt x="3425571" y="0"/>
                </a:lnTo>
                <a:lnTo>
                  <a:pt x="342557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676400" y="952500"/>
            <a:ext cx="9712325" cy="952500"/>
          </a:xfrm>
          <a:prstGeom prst="rect">
            <a:avLst/>
          </a:prstGeom>
        </p:spPr>
        <p:txBody>
          <a:bodyPr wrap="square" lIns="0" tIns="0" rIns="0" bIns="0" rtlCol="0" anchor="t">
            <a:spAutoFit/>
          </a:bodyPr>
          <a:lstStyle/>
          <a:p>
            <a:pPr algn="ctr">
              <a:lnSpc>
                <a:spcPts val="7430"/>
              </a:lnSpc>
            </a:pPr>
            <a:r>
              <a:rPr lang="en-US" sz="8000">
                <a:solidFill>
                  <a:srgbClr val="402206"/>
                </a:solidFill>
                <a:latin typeface="Londrina Solid" panose="00000500000000000000"/>
              </a:rPr>
              <a:t>Thought</a:t>
            </a:r>
            <a:endParaRPr lang="en-US" sz="8000">
              <a:solidFill>
                <a:srgbClr val="402206"/>
              </a:solidFill>
              <a:latin typeface="Londrina Solid" panose="00000500000000000000"/>
            </a:endParaRPr>
          </a:p>
        </p:txBody>
      </p:sp>
      <p:sp>
        <p:nvSpPr>
          <p:cNvPr id="13" name="文本框 12"/>
          <p:cNvSpPr txBox="1"/>
          <p:nvPr/>
        </p:nvSpPr>
        <p:spPr>
          <a:xfrm>
            <a:off x="2057400" y="2476500"/>
            <a:ext cx="11291570" cy="1938020"/>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In ancient Greece, people attached great importance to</a:t>
            </a:r>
            <a:r>
              <a:rPr lang="zh-CN" altLang="en-US" sz="2800">
                <a:solidFill>
                  <a:srgbClr val="FF0000"/>
                </a:solidFill>
                <a:latin typeface="Arial" panose="020B0604020202020204" pitchFamily="34" charset="0"/>
                <a:ea typeface="微软雅黑" panose="020B0503020204020204" charset="-122"/>
              </a:rPr>
              <a:t> individual freedom and independence（个人自由与独立）</a:t>
            </a:r>
            <a:r>
              <a:rPr lang="zh-CN" altLang="en-US" sz="2800">
                <a:latin typeface="Arial" panose="020B0604020202020204" pitchFamily="34" charset="0"/>
                <a:ea typeface="微软雅黑" panose="020B0503020204020204" charset="-122"/>
              </a:rPr>
              <a:t>, and emphasized equality and respect among individuals.</a:t>
            </a:r>
            <a:r>
              <a:rPr lang="zh-CN" altLang="en-US" sz="2700">
                <a:latin typeface="Arial" panose="020B0604020202020204" pitchFamily="34" charset="0"/>
                <a:ea typeface="微软雅黑" panose="020B0503020204020204" charset="-122"/>
              </a:rPr>
              <a:t> </a:t>
            </a:r>
            <a:endParaRPr lang="zh-CN" altLang="en-US" sz="2700">
              <a:latin typeface="Arial" panose="020B0604020202020204" pitchFamily="34" charset="0"/>
              <a:ea typeface="微软雅黑" panose="020B0503020204020204" charset="-122"/>
            </a:endParaRPr>
          </a:p>
          <a:p>
            <a:pPr algn="l"/>
            <a:r>
              <a:rPr lang="zh-CN" altLang="en-US" sz="3600" b="1">
                <a:latin typeface="Arial" panose="020B0604020202020204" pitchFamily="34" charset="0"/>
                <a:ea typeface="微软雅黑" panose="020B0503020204020204" charset="-122"/>
              </a:rPr>
              <a:t>Socrates said: Know yourself.</a:t>
            </a:r>
            <a:endParaRPr lang="zh-CN" altLang="en-US" sz="3600" b="1">
              <a:latin typeface="Arial" panose="020B0604020202020204" pitchFamily="34" charset="0"/>
              <a:ea typeface="微软雅黑" panose="020B0503020204020204" charset="-122"/>
            </a:endParaRPr>
          </a:p>
        </p:txBody>
      </p:sp>
      <p:sp>
        <p:nvSpPr>
          <p:cNvPr id="14" name="文本框 13"/>
          <p:cNvSpPr txBox="1"/>
          <p:nvPr/>
        </p:nvSpPr>
        <p:spPr>
          <a:xfrm>
            <a:off x="7161530" y="5067300"/>
            <a:ext cx="9571355" cy="304609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800">
                <a:latin typeface="Arial" panose="020B0604020202020204" pitchFamily="34" charset="0"/>
                <a:ea typeface="微软雅黑" panose="020B0503020204020204" charset="-122"/>
              </a:rPr>
              <a:t>Chinese culture pays attention to the overall interests of family</a:t>
            </a:r>
            <a:r>
              <a:rPr lang="en-US" altLang="zh-CN" sz="2800">
                <a:latin typeface="Arial" panose="020B0604020202020204" pitchFamily="34" charset="0"/>
                <a:ea typeface="微软雅黑" panose="020B0503020204020204" charset="-122"/>
              </a:rPr>
              <a:t> </a:t>
            </a:r>
            <a:r>
              <a:rPr lang="zh-CN" altLang="en-US" sz="2800">
                <a:latin typeface="Arial" panose="020B0604020202020204" pitchFamily="34" charset="0"/>
                <a:ea typeface="微软雅黑" panose="020B0503020204020204" charset="-122"/>
              </a:rPr>
              <a:t>and society, and believes that </a:t>
            </a:r>
            <a:r>
              <a:rPr lang="zh-CN" altLang="en-US" sz="2800">
                <a:solidFill>
                  <a:srgbClr val="FF0000"/>
                </a:solidFill>
                <a:latin typeface="Arial" panose="020B0604020202020204" pitchFamily="34" charset="0"/>
                <a:ea typeface="微软雅黑" panose="020B0503020204020204" charset="-122"/>
              </a:rPr>
              <a:t>individuals should obey the needs of the collective（个人服从集体）</a:t>
            </a:r>
            <a:r>
              <a:rPr lang="zh-CN" altLang="en-US" sz="2800">
                <a:latin typeface="Arial" panose="020B0604020202020204" pitchFamily="34" charset="0"/>
                <a:ea typeface="微软雅黑" panose="020B0503020204020204" charset="-122"/>
              </a:rPr>
              <a:t>.</a:t>
            </a:r>
            <a:endParaRPr lang="zh-CN" altLang="en-US" sz="2800">
              <a:latin typeface="Arial" panose="020B0604020202020204" pitchFamily="34" charset="0"/>
              <a:ea typeface="微软雅黑" panose="020B0503020204020204" charset="-122"/>
            </a:endParaRPr>
          </a:p>
          <a:p>
            <a:pPr algn="l"/>
            <a:r>
              <a:rPr lang="zh-CN" altLang="en-US" sz="3600" b="1">
                <a:latin typeface="Arial" panose="020B0604020202020204" pitchFamily="34" charset="0"/>
                <a:ea typeface="微软雅黑" panose="020B0503020204020204" charset="-122"/>
              </a:rPr>
              <a:t>Confucius said: Self-rescerning is benevolent.</a:t>
            </a:r>
            <a:endParaRPr lang="zh-CN" altLang="en-US" sz="3600" b="1">
              <a:latin typeface="Arial" panose="020B0604020202020204" pitchFamily="34" charset="0"/>
              <a:ea typeface="微软雅黑" panose="020B0503020204020204" charset="-122"/>
            </a:endParaRPr>
          </a:p>
          <a:p>
            <a:pPr algn="l"/>
            <a:endParaRPr lang="zh-CN" altLang="en-US" sz="3600" b="1">
              <a:latin typeface="Arial" panose="020B0604020202020204" pitchFamily="34" charset="0"/>
              <a:ea typeface="微软雅黑" panose="020B0503020204020204" charset="-122"/>
            </a:endParaRPr>
          </a:p>
        </p:txBody>
      </p:sp>
      <p:sp>
        <p:nvSpPr>
          <p:cNvPr id="15" name="文本框 14"/>
          <p:cNvSpPr txBox="1"/>
          <p:nvPr/>
        </p:nvSpPr>
        <p:spPr>
          <a:xfrm>
            <a:off x="8839200" y="3741970"/>
            <a:ext cx="6096000"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b="1">
                <a:latin typeface="Arial" panose="020B0604020202020204" pitchFamily="34" charset="0"/>
                <a:ea typeface="微软雅黑" panose="020B0503020204020204" charset="-122"/>
              </a:rPr>
              <a:t>认识你自己</a:t>
            </a:r>
            <a:endParaRPr lang="zh-CN" altLang="en-US" sz="3600" b="1">
              <a:latin typeface="Arial" panose="020B0604020202020204" pitchFamily="34" charset="0"/>
              <a:ea typeface="微软雅黑" panose="020B0503020204020204" charset="-122"/>
            </a:endParaRPr>
          </a:p>
        </p:txBody>
      </p:sp>
      <p:sp>
        <p:nvSpPr>
          <p:cNvPr id="16" name="文本框 15"/>
          <p:cNvSpPr txBox="1"/>
          <p:nvPr/>
        </p:nvSpPr>
        <p:spPr>
          <a:xfrm>
            <a:off x="10058400" y="6896015"/>
            <a:ext cx="6096000" cy="645160"/>
          </a:xfrm>
          <a:prstGeom prst="rect">
            <a:avLst/>
          </a:prstGeom>
        </p:spPr>
        <p:txBody>
          <a:bodyPr>
            <a:spAutoFit/>
            <a:extLst>
              <a:ext uri="{4A0BC546-FE56-4ADE-93B0-CB8AF2F6F144}">
                <wpsdc:textFrameExt xmlns:wpsdc="http://www.wps.cn/officeDocument/2022/drawingmlCustomData" type="text"/>
              </a:ext>
            </a:extLst>
          </a:bodyPr>
          <a:p>
            <a:pPr algn="l"/>
            <a:r>
              <a:rPr lang="zh-CN" altLang="en-US" sz="3600" b="1">
                <a:latin typeface="Arial" panose="020B0604020202020204" pitchFamily="34" charset="0"/>
                <a:ea typeface="微软雅黑" panose="020B0503020204020204" charset="-122"/>
              </a:rPr>
              <a:t>克己复礼为仁</a:t>
            </a:r>
            <a:endParaRPr lang="zh-CN" altLang="en-US" sz="3600" b="1">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8" name="Freeform 8"/>
          <p:cNvSpPr/>
          <p:nvPr/>
        </p:nvSpPr>
        <p:spPr>
          <a:xfrm>
            <a:off x="12945070" y="4473602"/>
            <a:ext cx="2297875" cy="4114800"/>
          </a:xfrm>
          <a:custGeom>
            <a:avLst/>
            <a:gdLst/>
            <a:ahLst/>
            <a:cxnLst/>
            <a:rect l="l" t="t" r="r" b="b"/>
            <a:pathLst>
              <a:path w="2297875" h="4114800">
                <a:moveTo>
                  <a:pt x="0" y="0"/>
                </a:moveTo>
                <a:lnTo>
                  <a:pt x="2297876" y="0"/>
                </a:lnTo>
                <a:lnTo>
                  <a:pt x="22978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8622434" y="1412856"/>
            <a:ext cx="3626115" cy="5778669"/>
          </a:xfrm>
          <a:custGeom>
            <a:avLst/>
            <a:gdLst/>
            <a:ahLst/>
            <a:cxnLst/>
            <a:rect l="l" t="t" r="r" b="b"/>
            <a:pathLst>
              <a:path w="3626115" h="5778669">
                <a:moveTo>
                  <a:pt x="0" y="0"/>
                </a:moveTo>
                <a:lnTo>
                  <a:pt x="3626115" y="0"/>
                </a:lnTo>
                <a:lnTo>
                  <a:pt x="3626115" y="5778669"/>
                </a:lnTo>
                <a:lnTo>
                  <a:pt x="0" y="5778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667000" y="3467100"/>
            <a:ext cx="4403725" cy="2858135"/>
          </a:xfrm>
          <a:prstGeom prst="rect">
            <a:avLst/>
          </a:prstGeom>
        </p:spPr>
        <p:txBody>
          <a:bodyPr wrap="square" lIns="0" tIns="0" rIns="0" bIns="0" rtlCol="0" anchor="t">
            <a:spAutoFit/>
          </a:bodyPr>
          <a:lstStyle/>
          <a:p>
            <a:pPr algn="ctr">
              <a:lnSpc>
                <a:spcPts val="7430"/>
              </a:lnSpc>
            </a:pPr>
            <a:r>
              <a:rPr lang="en-US" sz="9600">
                <a:solidFill>
                  <a:srgbClr val="402206"/>
                </a:solidFill>
                <a:latin typeface="Londrina Solid" panose="00000500000000000000"/>
              </a:rPr>
              <a:t>Thank</a:t>
            </a:r>
            <a:endParaRPr lang="en-US" sz="9600">
              <a:solidFill>
                <a:srgbClr val="402206"/>
              </a:solidFill>
              <a:latin typeface="Londrina Solid" panose="00000500000000000000"/>
            </a:endParaRPr>
          </a:p>
          <a:p>
            <a:pPr algn="ctr">
              <a:lnSpc>
                <a:spcPts val="7430"/>
              </a:lnSpc>
            </a:pPr>
            <a:r>
              <a:rPr lang="en-US" sz="9600">
                <a:solidFill>
                  <a:srgbClr val="402206"/>
                </a:solidFill>
                <a:latin typeface="Londrina Solid" panose="00000500000000000000"/>
              </a:rPr>
              <a:t> </a:t>
            </a:r>
            <a:endParaRPr lang="en-US" sz="9600">
              <a:solidFill>
                <a:srgbClr val="402206"/>
              </a:solidFill>
              <a:latin typeface="Londrina Solid" panose="00000500000000000000"/>
            </a:endParaRPr>
          </a:p>
          <a:p>
            <a:pPr algn="ctr">
              <a:lnSpc>
                <a:spcPts val="7430"/>
              </a:lnSpc>
            </a:pPr>
            <a:r>
              <a:rPr lang="en-US" sz="9600">
                <a:solidFill>
                  <a:srgbClr val="402206"/>
                </a:solidFill>
                <a:latin typeface="Londrina Solid" panose="00000500000000000000"/>
              </a:rPr>
              <a:t>you!</a:t>
            </a:r>
            <a:endParaRPr lang="en-US" sz="9600">
              <a:solidFill>
                <a:srgbClr val="402206"/>
              </a:solidFill>
              <a:latin typeface="Londrina Solid"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13004643" y="8218985"/>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492760" y="-797560"/>
            <a:ext cx="3943985" cy="3155315"/>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9" name="TextBox 9"/>
          <p:cNvSpPr txBox="1"/>
          <p:nvPr/>
        </p:nvSpPr>
        <p:spPr>
          <a:xfrm>
            <a:off x="4618990" y="7135495"/>
            <a:ext cx="5165725" cy="1613535"/>
          </a:xfrm>
          <a:prstGeom prst="rect">
            <a:avLst/>
          </a:prstGeom>
        </p:spPr>
        <p:txBody>
          <a:bodyPr lIns="0" tIns="0" rIns="0" bIns="0" rtlCol="0" anchor="t">
            <a:noAutofit/>
          </a:bodyPr>
          <a:lstStyle/>
          <a:p>
            <a:pPr>
              <a:lnSpc>
                <a:spcPts val="2455"/>
              </a:lnSpc>
            </a:pPr>
            <a:endParaRPr lang="en-US" sz="1755">
              <a:solidFill>
                <a:srgbClr val="402206"/>
              </a:solidFill>
              <a:latin typeface="Arial Black" panose="020B0A04020102020204" charset="0"/>
            </a:endParaRPr>
          </a:p>
        </p:txBody>
      </p:sp>
      <p:sp>
        <p:nvSpPr>
          <p:cNvPr id="14" name="文本框 13"/>
          <p:cNvSpPr txBox="1"/>
          <p:nvPr/>
        </p:nvSpPr>
        <p:spPr>
          <a:xfrm>
            <a:off x="2118995" y="647700"/>
            <a:ext cx="1788160" cy="838200"/>
          </a:xfrm>
          <a:prstGeom prst="rect">
            <a:avLst/>
          </a:prstGeom>
        </p:spPr>
        <p:style>
          <a:lnRef idx="0">
            <a:srgbClr val="FFFFFF"/>
          </a:lnRef>
          <a:fillRef idx="1">
            <a:schemeClr val="accent2"/>
          </a:fillRef>
          <a:effectRef idx="0">
            <a:srgbClr val="FFFFFF"/>
          </a:effectRef>
          <a:fontRef idx="minor">
            <a:schemeClr val="lt1"/>
          </a:fontRef>
        </p:style>
        <p:txBody>
          <a:bodyPr wrap="square" rtlCol="0">
            <a:noAutofit/>
          </a:bodyPr>
          <a:p>
            <a:r>
              <a:rPr lang="zh-CN" altLang="en-US" sz="6000" b="1"/>
              <a:t>目录</a:t>
            </a:r>
            <a:endParaRPr lang="zh-CN" altLang="en-US" sz="6000" b="1"/>
          </a:p>
        </p:txBody>
      </p:sp>
      <p:sp>
        <p:nvSpPr>
          <p:cNvPr id="15" name="文本框 14"/>
          <p:cNvSpPr txBox="1"/>
          <p:nvPr/>
        </p:nvSpPr>
        <p:spPr>
          <a:xfrm>
            <a:off x="3810000" y="2019300"/>
            <a:ext cx="7664450" cy="6599555"/>
          </a:xfrm>
          <a:prstGeom prst="rect">
            <a:avLst/>
          </a:prstGeom>
          <a:noFill/>
        </p:spPr>
        <p:txBody>
          <a:bodyPr wrap="square" rtlCol="0">
            <a:noAutofit/>
          </a:bodyPr>
          <a:p>
            <a:pPr indent="0" fontAlgn="auto">
              <a:lnSpc>
                <a:spcPts val="6000"/>
              </a:lnSpc>
            </a:pPr>
            <a:r>
              <a:rPr lang="zh-CN" altLang="en-US" sz="4800">
                <a:latin typeface="微软雅黑" panose="020B0503020204020204" charset="-122"/>
                <a:ea typeface="微软雅黑" panose="020B0503020204020204" charset="-122"/>
                <a:cs typeface="微软雅黑" panose="020B0503020204020204" charset="-122"/>
              </a:rPr>
              <a:t>一</a:t>
            </a:r>
            <a:r>
              <a:rPr lang="en-US" altLang="zh-CN" sz="4800">
                <a:latin typeface="微软雅黑" panose="020B0503020204020204" charset="-122"/>
                <a:ea typeface="微软雅黑" panose="020B0503020204020204" charset="-122"/>
                <a:cs typeface="微软雅黑" panose="020B0503020204020204" charset="-122"/>
              </a:rPr>
              <a:t> </a:t>
            </a:r>
            <a:r>
              <a:rPr lang="zh-CN" altLang="en-US" sz="4800">
                <a:latin typeface="微软雅黑" panose="020B0503020204020204" charset="-122"/>
                <a:ea typeface="微软雅黑" panose="020B0503020204020204" charset="-122"/>
                <a:cs typeface="微软雅黑" panose="020B0503020204020204" charset="-122"/>
              </a:rPr>
              <a:t>、</a:t>
            </a:r>
            <a:r>
              <a:rPr lang="en-US" sz="4800">
                <a:solidFill>
                  <a:srgbClr val="402206"/>
                </a:solidFill>
                <a:latin typeface="微软雅黑" panose="020B0503020204020204" charset="-122"/>
                <a:ea typeface="微软雅黑" panose="020B0503020204020204" charset="-122"/>
                <a:cs typeface="微软雅黑" panose="020B0503020204020204" charset="-122"/>
                <a:sym typeface="+mn-ea"/>
              </a:rPr>
              <a:t>Introduction</a:t>
            </a:r>
            <a:endParaRPr lang="en-US" altLang="zh-CN" sz="4800">
              <a:latin typeface="微软雅黑" panose="020B0503020204020204" charset="-122"/>
              <a:ea typeface="微软雅黑" panose="020B0503020204020204" charset="-122"/>
              <a:cs typeface="微软雅黑" panose="020B0503020204020204" charset="-122"/>
            </a:endParaRPr>
          </a:p>
          <a:p>
            <a:pPr indent="0" fontAlgn="auto">
              <a:lnSpc>
                <a:spcPts val="6000"/>
              </a:lnSpc>
            </a:pPr>
            <a:r>
              <a:rPr lang="zh-CN" altLang="en-US" sz="4800">
                <a:latin typeface="微软雅黑" panose="020B0503020204020204" charset="-122"/>
                <a:ea typeface="微软雅黑" panose="020B0503020204020204" charset="-122"/>
                <a:cs typeface="微软雅黑" panose="020B0503020204020204" charset="-122"/>
              </a:rPr>
              <a:t>二</a:t>
            </a:r>
            <a:r>
              <a:rPr lang="en-US" altLang="zh-CN" sz="4800">
                <a:latin typeface="微软雅黑" panose="020B0503020204020204" charset="-122"/>
                <a:ea typeface="微软雅黑" panose="020B0503020204020204" charset="-122"/>
                <a:cs typeface="微软雅黑" panose="020B0503020204020204" charset="-122"/>
              </a:rPr>
              <a:t> </a:t>
            </a:r>
            <a:r>
              <a:rPr lang="zh-CN" altLang="en-US" sz="4800">
                <a:latin typeface="微软雅黑" panose="020B0503020204020204" charset="-122"/>
                <a:ea typeface="微软雅黑" panose="020B0503020204020204" charset="-122"/>
                <a:cs typeface="微软雅黑" panose="020B0503020204020204" charset="-122"/>
              </a:rPr>
              <a:t>、</a:t>
            </a:r>
            <a:r>
              <a:rPr lang="en-US" sz="4800">
                <a:solidFill>
                  <a:srgbClr val="402206"/>
                </a:solidFill>
                <a:latin typeface="微软雅黑" panose="020B0503020204020204" charset="-122"/>
                <a:ea typeface="微软雅黑" panose="020B0503020204020204" charset="-122"/>
                <a:cs typeface="微软雅黑" panose="020B0503020204020204" charset="-122"/>
                <a:sym typeface="+mn-ea"/>
              </a:rPr>
              <a:t>G</a:t>
            </a:r>
            <a:r>
              <a:rPr lang="en-US" sz="4800">
                <a:solidFill>
                  <a:srgbClr val="402206"/>
                </a:solidFill>
                <a:latin typeface="微软雅黑" panose="020B0503020204020204" charset="-122"/>
                <a:ea typeface="微软雅黑" panose="020B0503020204020204" charset="-122"/>
                <a:cs typeface="微软雅黑" panose="020B0503020204020204" charset="-122"/>
                <a:sym typeface="+mn-ea"/>
              </a:rPr>
              <a:t>eography location</a:t>
            </a:r>
            <a:endParaRPr lang="en-US" sz="4800">
              <a:solidFill>
                <a:srgbClr val="402206"/>
              </a:solidFill>
              <a:latin typeface="微软雅黑" panose="020B0503020204020204" charset="-122"/>
              <a:ea typeface="微软雅黑" panose="020B0503020204020204" charset="-122"/>
              <a:cs typeface="微软雅黑" panose="020B0503020204020204" charset="-122"/>
            </a:endParaRPr>
          </a:p>
          <a:p>
            <a:pPr indent="0" fontAlgn="auto">
              <a:lnSpc>
                <a:spcPts val="6000"/>
              </a:lnSpc>
            </a:pPr>
            <a:r>
              <a:rPr lang="zh-CN" altLang="en-US" sz="4800">
                <a:latin typeface="微软雅黑" panose="020B0503020204020204" charset="-122"/>
                <a:ea typeface="微软雅黑" panose="020B0503020204020204" charset="-122"/>
                <a:cs typeface="微软雅黑" panose="020B0503020204020204" charset="-122"/>
              </a:rPr>
              <a:t>三、</a:t>
            </a:r>
            <a:r>
              <a:rPr lang="en-US" sz="4800">
                <a:solidFill>
                  <a:srgbClr val="402206"/>
                </a:solidFill>
                <a:latin typeface="微软雅黑" panose="020B0503020204020204" charset="-122"/>
                <a:ea typeface="微软雅黑" panose="020B0503020204020204" charset="-122"/>
                <a:cs typeface="微软雅黑" panose="020B0503020204020204" charset="-122"/>
                <a:sym typeface="+mn-ea"/>
              </a:rPr>
              <a:t>Dates and Ancient Greek philosophy.</a:t>
            </a:r>
            <a:endParaRPr lang="en-US" sz="4800">
              <a:solidFill>
                <a:srgbClr val="402206"/>
              </a:solidFill>
              <a:latin typeface="微软雅黑" panose="020B0503020204020204" charset="-122"/>
              <a:ea typeface="微软雅黑" panose="020B0503020204020204" charset="-122"/>
              <a:cs typeface="微软雅黑" panose="020B0503020204020204" charset="-122"/>
              <a:sym typeface="+mn-ea"/>
            </a:endParaRPr>
          </a:p>
          <a:p>
            <a:pPr indent="0" fontAlgn="auto">
              <a:lnSpc>
                <a:spcPts val="6000"/>
              </a:lnSpc>
            </a:pPr>
            <a:r>
              <a:rPr lang="zh-CN" altLang="en-US" sz="4800">
                <a:solidFill>
                  <a:srgbClr val="402206"/>
                </a:solidFill>
                <a:latin typeface="微软雅黑" panose="020B0503020204020204" charset="-122"/>
                <a:ea typeface="微软雅黑" panose="020B0503020204020204" charset="-122"/>
                <a:cs typeface="微软雅黑" panose="020B0503020204020204" charset="-122"/>
                <a:sym typeface="+mn-ea"/>
              </a:rPr>
              <a:t>四、</a:t>
            </a:r>
            <a:r>
              <a:rPr lang="en-US" sz="4800">
                <a:solidFill>
                  <a:srgbClr val="402206"/>
                </a:solidFill>
                <a:latin typeface="微软雅黑" panose="020B0503020204020204" charset="-122"/>
                <a:ea typeface="微软雅黑" panose="020B0503020204020204" charset="-122"/>
                <a:cs typeface="微软雅黑" panose="020B0503020204020204" charset="-122"/>
                <a:sym typeface="+mn-ea"/>
              </a:rPr>
              <a:t>Comparison of the two civilization in the Axis era</a:t>
            </a:r>
            <a:endParaRPr lang="en-US" sz="4800">
              <a:solidFill>
                <a:srgbClr val="402206"/>
              </a:solidFill>
              <a:latin typeface="微软雅黑" panose="020B0503020204020204" charset="-122"/>
              <a:ea typeface="微软雅黑" panose="020B0503020204020204" charset="-122"/>
              <a:cs typeface="微软雅黑" panose="020B0503020204020204" charset="-122"/>
              <a:sym typeface="+mn-ea"/>
            </a:endParaRPr>
          </a:p>
          <a:p>
            <a:r>
              <a:rPr lang="en-US" sz="5400">
                <a:solidFill>
                  <a:srgbClr val="402206"/>
                </a:solidFill>
                <a:latin typeface="Londrina Solid" panose="00000500000000000000"/>
                <a:sym typeface="+mn-ea"/>
              </a:rPr>
              <a:t>      </a:t>
            </a:r>
            <a:endParaRPr lang="en-US" sz="5400">
              <a:solidFill>
                <a:srgbClr val="402206"/>
              </a:solidFill>
              <a:latin typeface="Londrina Solid" panose="00000500000000000000"/>
            </a:endParaRPr>
          </a:p>
          <a:p>
            <a:endParaRPr lang="zh-CN" altLang="en-US" sz="5400"/>
          </a:p>
        </p:txBody>
      </p:sp>
      <p:pic>
        <p:nvPicPr>
          <p:cNvPr id="16" name="图片 15" descr="webwxgetmsgimg"/>
          <p:cNvPicPr>
            <a:picLocks noChangeAspect="1"/>
          </p:cNvPicPr>
          <p:nvPr/>
        </p:nvPicPr>
        <p:blipFill>
          <a:blip r:embed="rId3"/>
          <a:stretch>
            <a:fillRect/>
          </a:stretch>
        </p:blipFill>
        <p:spPr>
          <a:xfrm>
            <a:off x="11887200" y="655955"/>
            <a:ext cx="6027420" cy="9006205"/>
          </a:xfrm>
          <a:prstGeom prst="rect">
            <a:avLst/>
          </a:prstGeom>
        </p:spPr>
      </p:pic>
      <p:pic>
        <p:nvPicPr>
          <p:cNvPr id="17" name="图片 16" descr="webwxgetmsgimg (1)"/>
          <p:cNvPicPr>
            <a:picLocks noChangeAspect="1"/>
          </p:cNvPicPr>
          <p:nvPr/>
        </p:nvPicPr>
        <p:blipFill>
          <a:blip r:embed="rId4"/>
          <a:stretch>
            <a:fillRect/>
          </a:stretch>
        </p:blipFill>
        <p:spPr>
          <a:xfrm>
            <a:off x="228600" y="3848100"/>
            <a:ext cx="3146425" cy="57772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8" name="Freeform 8"/>
          <p:cNvSpPr/>
          <p:nvPr/>
        </p:nvSpPr>
        <p:spPr>
          <a:xfrm>
            <a:off x="2224659" y="3069445"/>
            <a:ext cx="2415855" cy="6116089"/>
          </a:xfrm>
          <a:custGeom>
            <a:avLst/>
            <a:gdLst/>
            <a:ahLst/>
            <a:cxnLst/>
            <a:rect l="l" t="t" r="r" b="b"/>
            <a:pathLst>
              <a:path w="2415855" h="6116089">
                <a:moveTo>
                  <a:pt x="0" y="0"/>
                </a:moveTo>
                <a:lnTo>
                  <a:pt x="2415855" y="0"/>
                </a:lnTo>
                <a:lnTo>
                  <a:pt x="2415855" y="6116089"/>
                </a:lnTo>
                <a:lnTo>
                  <a:pt x="0" y="61160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884685" y="943970"/>
            <a:ext cx="2631571" cy="3485525"/>
          </a:xfrm>
          <a:custGeom>
            <a:avLst/>
            <a:gdLst/>
            <a:ahLst/>
            <a:cxnLst/>
            <a:rect l="l" t="t" r="r" b="b"/>
            <a:pathLst>
              <a:path w="2631571" h="3485525">
                <a:moveTo>
                  <a:pt x="0" y="0"/>
                </a:moveTo>
                <a:lnTo>
                  <a:pt x="2631571" y="0"/>
                </a:lnTo>
                <a:lnTo>
                  <a:pt x="2631571" y="3485526"/>
                </a:lnTo>
                <a:lnTo>
                  <a:pt x="0" y="3485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6492960" y="3246254"/>
            <a:ext cx="5206829" cy="1000389"/>
          </a:xfrm>
          <a:prstGeom prst="rect">
            <a:avLst/>
          </a:prstGeom>
        </p:spPr>
        <p:txBody>
          <a:bodyPr lIns="0" tIns="0" rIns="0" bIns="0" rtlCol="0" anchor="t">
            <a:spAutoFit/>
          </a:bodyPr>
          <a:lstStyle/>
          <a:p>
            <a:pPr algn="ctr">
              <a:lnSpc>
                <a:spcPts val="7430"/>
              </a:lnSpc>
            </a:pPr>
            <a:r>
              <a:rPr lang="en-US" sz="7740">
                <a:solidFill>
                  <a:srgbClr val="402206"/>
                </a:solidFill>
                <a:latin typeface="Londrina Solid" panose="00000500000000000000"/>
              </a:rPr>
              <a:t>Introduction</a:t>
            </a:r>
            <a:endParaRPr lang="en-US" sz="7740">
              <a:solidFill>
                <a:srgbClr val="402206"/>
              </a:solidFill>
              <a:latin typeface="Londrina Solid" panose="00000500000000000000"/>
            </a:endParaRPr>
          </a:p>
        </p:txBody>
      </p:sp>
      <p:sp>
        <p:nvSpPr>
          <p:cNvPr id="11" name="TextBox 11"/>
          <p:cNvSpPr txBox="1"/>
          <p:nvPr/>
        </p:nvSpPr>
        <p:spPr>
          <a:xfrm>
            <a:off x="4739640" y="4598035"/>
            <a:ext cx="9239250" cy="4372610"/>
          </a:xfrm>
          <a:prstGeom prst="rect">
            <a:avLst/>
          </a:prstGeom>
        </p:spPr>
        <p:txBody>
          <a:bodyPr lIns="0" tIns="0" rIns="0" bIns="0" rtlCol="0" anchor="t">
            <a:noAutofit/>
          </a:bodyPr>
          <a:lstStyle/>
          <a:p>
            <a:pPr algn="ctr">
              <a:lnSpc>
                <a:spcPts val="2455"/>
              </a:lnSpc>
            </a:pPr>
            <a:r>
              <a:rPr lang="en-US" altLang="zh-CN" sz="3200">
                <a:solidFill>
                  <a:srgbClr val="402206"/>
                </a:solidFill>
                <a:latin typeface="Arial Black" panose="020B0A04020102020204" charset="0"/>
              </a:rPr>
              <a:t>  </a:t>
            </a:r>
            <a:r>
              <a:rPr lang="en-US" altLang="zh-CN" sz="2800">
                <a:solidFill>
                  <a:srgbClr val="402206"/>
                </a:solidFill>
                <a:latin typeface="Arial Black" panose="020B0A04020102020204" charset="0"/>
              </a:rPr>
              <a:t>Ancient  </a:t>
            </a:r>
            <a:r>
              <a:rPr lang="zh-CN" altLang="en-US" sz="2800">
                <a:solidFill>
                  <a:srgbClr val="402206"/>
                </a:solidFill>
                <a:latin typeface="Arial Black" panose="020B0A04020102020204" charset="0"/>
              </a:rPr>
              <a:t>Greek civilization is the </a:t>
            </a:r>
            <a:r>
              <a:rPr lang="zh-CN" altLang="en-US" sz="2800">
                <a:solidFill>
                  <a:srgbClr val="402206"/>
                </a:solidFill>
                <a:highlight>
                  <a:srgbClr val="FFFF00"/>
                </a:highlight>
                <a:latin typeface="Arial Black" panose="020B0A04020102020204" charset="0"/>
              </a:rPr>
              <a:t>cradle（摇篮）</a:t>
            </a:r>
            <a:r>
              <a:rPr lang="zh-CN" altLang="en-US" sz="2800">
                <a:solidFill>
                  <a:srgbClr val="402206"/>
                </a:solidFill>
                <a:latin typeface="Arial Black" panose="020B0A04020102020204" charset="0"/>
              </a:rPr>
              <a:t> of Western civilization. Ancient Greek culture</a:t>
            </a:r>
            <a:r>
              <a:rPr lang="en-US" altLang="zh-CN" sz="2800">
                <a:solidFill>
                  <a:srgbClr val="402206"/>
                </a:solidFill>
                <a:latin typeface="Arial Black" panose="020B0A04020102020204" charset="0"/>
              </a:rPr>
              <a:t> </a:t>
            </a:r>
            <a:r>
              <a:rPr lang="zh-CN" altLang="en-US" sz="2800">
                <a:solidFill>
                  <a:srgbClr val="402206"/>
                </a:solidFill>
                <a:latin typeface="Arial Black" panose="020B0A04020102020204" charset="0"/>
              </a:rPr>
              <a:t>gave birth to modern European culture. Ancient Xila's literature and art had a pioneering influence on Western culture, and natural science also had a profound impact on Western science</a:t>
            </a:r>
            <a:r>
              <a:rPr lang="en-US" altLang="zh-CN" sz="2800">
                <a:solidFill>
                  <a:srgbClr val="402206"/>
                </a:solidFill>
                <a:latin typeface="Arial Black" panose="020B0A04020102020204" charset="0"/>
              </a:rPr>
              <a:t>.</a:t>
            </a:r>
            <a:endParaRPr lang="en-US" altLang="zh-CN" sz="2800">
              <a:solidFill>
                <a:srgbClr val="402206"/>
              </a:solidFill>
              <a:latin typeface="Arial Black" panose="020B0A04020102020204" charset="0"/>
            </a:endParaRPr>
          </a:p>
          <a:p>
            <a:pPr algn="ctr">
              <a:lnSpc>
                <a:spcPts val="2455"/>
              </a:lnSpc>
            </a:pPr>
            <a:endParaRPr lang="en-US" altLang="zh-CN" sz="2800">
              <a:solidFill>
                <a:srgbClr val="402206"/>
              </a:solidFill>
              <a:latin typeface="Arial Black" panose="020B0A04020102020204" charset="0"/>
            </a:endParaRPr>
          </a:p>
        </p:txBody>
      </p:sp>
      <p:sp>
        <p:nvSpPr>
          <p:cNvPr id="12" name="文本框 11"/>
          <p:cNvSpPr txBox="1"/>
          <p:nvPr/>
        </p:nvSpPr>
        <p:spPr>
          <a:xfrm>
            <a:off x="1513205" y="1000125"/>
            <a:ext cx="2449195" cy="2369185"/>
          </a:xfrm>
          <a:prstGeom prst="rect">
            <a:avLst/>
          </a:prstGeom>
          <a:noFill/>
        </p:spPr>
        <p:txBody>
          <a:bodyPr wrap="square" rtlCol="0">
            <a:noAutofit/>
          </a:bodyPr>
          <a:p>
            <a:r>
              <a:rPr lang="zh-CN" altLang="en-US" sz="6600">
                <a:latin typeface="微软雅黑" panose="020B0503020204020204" charset="-122"/>
                <a:ea typeface="微软雅黑" panose="020B0503020204020204" charset="-122"/>
              </a:rPr>
              <a:t>一</a:t>
            </a:r>
            <a:endParaRPr lang="zh-CN" altLang="en-US" sz="6600">
              <a:latin typeface="微软雅黑" panose="020B0503020204020204" charset="-122"/>
              <a:ea typeface="微软雅黑" panose="020B0503020204020204" charset="-122"/>
            </a:endParaRPr>
          </a:p>
        </p:txBody>
      </p:sp>
      <p:sp>
        <p:nvSpPr>
          <p:cNvPr id="13" name="椭圆 12"/>
          <p:cNvSpPr/>
          <p:nvPr/>
        </p:nvSpPr>
        <p:spPr>
          <a:xfrm>
            <a:off x="1396365" y="949960"/>
            <a:ext cx="1272540" cy="114554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a:off x="6793812" y="1132609"/>
            <a:ext cx="5012341" cy="4343583"/>
          </a:xfrm>
          <a:custGeom>
            <a:avLst/>
            <a:gdLst/>
            <a:ahLst/>
            <a:cxnLst/>
            <a:rect l="l" t="t" r="r" b="b"/>
            <a:pathLst>
              <a:path w="5012341" h="4343583">
                <a:moveTo>
                  <a:pt x="0" y="0"/>
                </a:moveTo>
                <a:lnTo>
                  <a:pt x="5012342" y="0"/>
                </a:lnTo>
                <a:lnTo>
                  <a:pt x="5012342" y="4343584"/>
                </a:lnTo>
                <a:lnTo>
                  <a:pt x="0" y="4343584"/>
                </a:lnTo>
                <a:lnTo>
                  <a:pt x="0"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9299983" y="4180933"/>
            <a:ext cx="1779595" cy="17795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402206"/>
              </a:solidFill>
              <a:miter/>
            </a:ln>
          </p:spPr>
        </p:sp>
        <p:sp>
          <p:nvSpPr>
            <p:cNvPr id="9" name="TextBox 9"/>
            <p:cNvSpPr txBox="1"/>
            <p:nvPr/>
          </p:nvSpPr>
          <p:spPr>
            <a:xfrm>
              <a:off x="76200" y="-28575"/>
              <a:ext cx="660400" cy="765175"/>
            </a:xfrm>
            <a:prstGeom prst="rect">
              <a:avLst/>
            </a:prstGeom>
          </p:spPr>
          <p:txBody>
            <a:bodyPr lIns="50800" tIns="50800" rIns="50800" bIns="50800" rtlCol="0" anchor="ctr"/>
            <a:lstStyle/>
            <a:p>
              <a:pPr algn="ctr">
                <a:lnSpc>
                  <a:spcPts val="3840"/>
                </a:lnSpc>
              </a:pPr>
            </a:p>
          </p:txBody>
        </p:sp>
      </p:grpSp>
      <p:grpSp>
        <p:nvGrpSpPr>
          <p:cNvPr id="10" name="Group 10"/>
          <p:cNvGrpSpPr/>
          <p:nvPr/>
        </p:nvGrpSpPr>
        <p:grpSpPr>
          <a:xfrm rot="0">
            <a:off x="11641079" y="4623404"/>
            <a:ext cx="4137536" cy="413753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2206">
                <a:alpha val="4706"/>
              </a:srgbClr>
            </a:solidFill>
            <a:ln w="38100" cap="sq">
              <a:solidFill>
                <a:srgbClr val="402206">
                  <a:alpha val="4706"/>
                </a:srgbClr>
              </a:solidFill>
              <a:miter/>
            </a:ln>
          </p:spPr>
        </p:sp>
        <p:sp>
          <p:nvSpPr>
            <p:cNvPr id="12" name="TextBox 12"/>
            <p:cNvSpPr txBox="1"/>
            <p:nvPr/>
          </p:nvSpPr>
          <p:spPr>
            <a:xfrm>
              <a:off x="76200" y="-28575"/>
              <a:ext cx="660400" cy="765175"/>
            </a:xfrm>
            <a:prstGeom prst="rect">
              <a:avLst/>
            </a:prstGeom>
          </p:spPr>
          <p:txBody>
            <a:bodyPr lIns="50800" tIns="50800" rIns="50800" bIns="50800" rtlCol="0" anchor="ctr"/>
            <a:lstStyle/>
            <a:p>
              <a:pPr algn="ctr">
                <a:lnSpc>
                  <a:spcPts val="3840"/>
                </a:lnSpc>
              </a:pPr>
            </a:p>
          </p:txBody>
        </p:sp>
      </p:grpSp>
      <p:sp>
        <p:nvSpPr>
          <p:cNvPr id="13" name="Freeform 13"/>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4"/>
            <a:stretch>
              <a:fillRect l="-36842" r="-36842"/>
            </a:stretch>
          </a:blipFill>
        </p:spPr>
      </p:sp>
      <p:sp>
        <p:nvSpPr>
          <p:cNvPr id="14" name="Freeform 14"/>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4"/>
            <a:stretch>
              <a:fillRect l="-36842" r="-36842"/>
            </a:stretch>
          </a:blipFill>
        </p:spPr>
      </p:sp>
      <p:sp>
        <p:nvSpPr>
          <p:cNvPr id="15" name="Freeform 15"/>
          <p:cNvSpPr/>
          <p:nvPr/>
        </p:nvSpPr>
        <p:spPr>
          <a:xfrm>
            <a:off x="12029200" y="5300258"/>
            <a:ext cx="2879461" cy="2950607"/>
          </a:xfrm>
          <a:custGeom>
            <a:avLst/>
            <a:gdLst/>
            <a:ahLst/>
            <a:cxnLst/>
            <a:rect l="l" t="t" r="r" b="b"/>
            <a:pathLst>
              <a:path w="2879461" h="2950607">
                <a:moveTo>
                  <a:pt x="0" y="0"/>
                </a:moveTo>
                <a:lnTo>
                  <a:pt x="2879461" y="0"/>
                </a:lnTo>
                <a:lnTo>
                  <a:pt x="2879461" y="2950607"/>
                </a:lnTo>
                <a:lnTo>
                  <a:pt x="0" y="2950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2102511">
            <a:off x="9644155" y="6603519"/>
            <a:ext cx="1661028" cy="469240"/>
          </a:xfrm>
          <a:custGeom>
            <a:avLst/>
            <a:gdLst/>
            <a:ahLst/>
            <a:cxnLst/>
            <a:rect l="l" t="t" r="r" b="b"/>
            <a:pathLst>
              <a:path w="1661028" h="469240">
                <a:moveTo>
                  <a:pt x="0" y="0"/>
                </a:moveTo>
                <a:lnTo>
                  <a:pt x="1661028" y="0"/>
                </a:lnTo>
                <a:lnTo>
                  <a:pt x="1661028" y="469241"/>
                </a:lnTo>
                <a:lnTo>
                  <a:pt x="0" y="469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2127250" y="1891665"/>
            <a:ext cx="5207000" cy="1891030"/>
          </a:xfrm>
          <a:prstGeom prst="rect">
            <a:avLst/>
          </a:prstGeom>
        </p:spPr>
        <p:txBody>
          <a:bodyPr lIns="0" tIns="0" rIns="0" bIns="0" rtlCol="0" anchor="t">
            <a:noAutofit/>
          </a:bodyPr>
          <a:lstStyle/>
          <a:p>
            <a:pPr>
              <a:lnSpc>
                <a:spcPts val="7430"/>
              </a:lnSpc>
            </a:pPr>
            <a:r>
              <a:rPr lang="en-US" sz="7740">
                <a:solidFill>
                  <a:srgbClr val="402206"/>
                </a:solidFill>
                <a:latin typeface="Londrina Solid" panose="00000500000000000000"/>
              </a:rPr>
              <a:t>geography location</a:t>
            </a:r>
            <a:endParaRPr lang="en-US" sz="7740">
              <a:solidFill>
                <a:srgbClr val="402206"/>
              </a:solidFill>
              <a:latin typeface="Londrina Solid" panose="00000500000000000000"/>
            </a:endParaRPr>
          </a:p>
        </p:txBody>
      </p:sp>
      <p:sp>
        <p:nvSpPr>
          <p:cNvPr id="18" name="TextBox 18"/>
          <p:cNvSpPr txBox="1"/>
          <p:nvPr/>
        </p:nvSpPr>
        <p:spPr>
          <a:xfrm>
            <a:off x="1153160" y="4802505"/>
            <a:ext cx="5935345" cy="3887470"/>
          </a:xfrm>
          <a:prstGeom prst="rect">
            <a:avLst/>
          </a:prstGeom>
        </p:spPr>
        <p:txBody>
          <a:bodyPr lIns="0" tIns="0" rIns="0" bIns="0" rtlCol="0" anchor="t">
            <a:noAutofit/>
          </a:bodyPr>
          <a:lstStyle/>
          <a:p>
            <a:pPr>
              <a:lnSpc>
                <a:spcPts val="2455"/>
              </a:lnSpc>
            </a:pPr>
            <a:r>
              <a:rPr lang="en-US" sz="2800">
                <a:solidFill>
                  <a:srgbClr val="402206"/>
                </a:solidFill>
                <a:latin typeface="Arial Black" panose="020B0A04020102020204" charset="0"/>
              </a:rPr>
              <a:t>Greece is located in Southeast Europe, with the Aegean Sea </a:t>
            </a:r>
            <a:r>
              <a:rPr lang="zh-CN" altLang="en-US" sz="2800">
                <a:solidFill>
                  <a:srgbClr val="402206"/>
                </a:solidFill>
                <a:latin typeface="Arial Black" panose="020B0A04020102020204" charset="0"/>
              </a:rPr>
              <a:t>（爱琴海）</a:t>
            </a:r>
            <a:r>
              <a:rPr lang="en-US" sz="2800">
                <a:solidFill>
                  <a:srgbClr val="402206"/>
                </a:solidFill>
                <a:latin typeface="Arial Black" panose="020B0A04020102020204" charset="0"/>
              </a:rPr>
              <a:t>to the East, the Ionian Sea</a:t>
            </a:r>
            <a:r>
              <a:rPr lang="zh-CN" altLang="en-US" sz="2800">
                <a:solidFill>
                  <a:srgbClr val="402206"/>
                </a:solidFill>
                <a:latin typeface="Arial Black" panose="020B0A04020102020204" charset="0"/>
              </a:rPr>
              <a:t>（伊奥尼亚海）</a:t>
            </a:r>
            <a:r>
              <a:rPr lang="en-US" sz="2800">
                <a:solidFill>
                  <a:srgbClr val="402206"/>
                </a:solidFill>
                <a:latin typeface="Arial Black" panose="020B0A04020102020204" charset="0"/>
              </a:rPr>
              <a:t> to the west and the Mediterranean Sea</a:t>
            </a:r>
            <a:r>
              <a:rPr lang="zh-CN" altLang="en-US" sz="2800">
                <a:solidFill>
                  <a:srgbClr val="402206"/>
                </a:solidFill>
                <a:latin typeface="Arial Black" panose="020B0A04020102020204" charset="0"/>
              </a:rPr>
              <a:t>（地中海）</a:t>
            </a:r>
            <a:r>
              <a:rPr lang="en-US" sz="2800">
                <a:solidFill>
                  <a:srgbClr val="402206"/>
                </a:solidFill>
                <a:latin typeface="Arial Black" panose="020B0A04020102020204" charset="0"/>
              </a:rPr>
              <a:t> to the south.</a:t>
            </a:r>
            <a:endParaRPr lang="en-US" sz="2800">
              <a:solidFill>
                <a:srgbClr val="402206"/>
              </a:solidFill>
              <a:latin typeface="Arial Black" panose="020B0A04020102020204" charset="0"/>
            </a:endParaRPr>
          </a:p>
        </p:txBody>
      </p:sp>
      <p:sp>
        <p:nvSpPr>
          <p:cNvPr id="19" name="文本框 18"/>
          <p:cNvSpPr txBox="1"/>
          <p:nvPr/>
        </p:nvSpPr>
        <p:spPr>
          <a:xfrm>
            <a:off x="1626870" y="870585"/>
            <a:ext cx="1573530" cy="946785"/>
          </a:xfrm>
          <a:prstGeom prst="rect">
            <a:avLst/>
          </a:prstGeom>
          <a:noFill/>
        </p:spPr>
        <p:txBody>
          <a:bodyPr wrap="square" rtlCol="0">
            <a:noAutofit/>
          </a:bodyPr>
          <a:p>
            <a:r>
              <a:rPr lang="zh-CN" altLang="en-US" sz="6000">
                <a:latin typeface="微软雅黑" panose="020B0503020204020204" charset="-122"/>
                <a:ea typeface="微软雅黑" panose="020B0503020204020204" charset="-122"/>
              </a:rPr>
              <a:t>二</a:t>
            </a:r>
            <a:endParaRPr lang="zh-CN" altLang="en-US" sz="6000">
              <a:latin typeface="微软雅黑" panose="020B0503020204020204" charset="-122"/>
              <a:ea typeface="微软雅黑" panose="020B0503020204020204" charset="-122"/>
            </a:endParaRPr>
          </a:p>
        </p:txBody>
      </p:sp>
      <p:sp>
        <p:nvSpPr>
          <p:cNvPr id="20" name="椭圆 19"/>
          <p:cNvSpPr/>
          <p:nvPr/>
        </p:nvSpPr>
        <p:spPr>
          <a:xfrm>
            <a:off x="1447800" y="824865"/>
            <a:ext cx="1240790" cy="10668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411186" y="9238151"/>
            <a:ext cx="5873887" cy="5088255"/>
          </a:xfrm>
          <a:custGeom>
            <a:avLst/>
            <a:gdLst/>
            <a:ahLst/>
            <a:cxnLst/>
            <a:rect l="l" t="t" r="r" b="b"/>
            <a:pathLst>
              <a:path w="5873887" h="5088255">
                <a:moveTo>
                  <a:pt x="0" y="0"/>
                </a:moveTo>
                <a:lnTo>
                  <a:pt x="5873888" y="0"/>
                </a:lnTo>
                <a:lnTo>
                  <a:pt x="5873888"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grpSp>
        <p:nvGrpSpPr>
          <p:cNvPr id="8" name="Group 8"/>
          <p:cNvGrpSpPr/>
          <p:nvPr/>
        </p:nvGrpSpPr>
        <p:grpSpPr>
          <a:xfrm rot="0">
            <a:off x="1924770" y="5143500"/>
            <a:ext cx="3789695" cy="558118"/>
            <a:chOff x="0" y="0"/>
            <a:chExt cx="1073840" cy="158147"/>
          </a:xfrm>
        </p:grpSpPr>
        <p:sp>
          <p:nvSpPr>
            <p:cNvPr id="9" name="Freeform 9"/>
            <p:cNvSpPr/>
            <p:nvPr/>
          </p:nvSpPr>
          <p:spPr>
            <a:xfrm>
              <a:off x="0" y="0"/>
              <a:ext cx="1073840" cy="158147"/>
            </a:xfrm>
            <a:custGeom>
              <a:avLst/>
              <a:gdLst/>
              <a:ahLst/>
              <a:cxnLst/>
              <a:rect l="l" t="t" r="r" b="b"/>
              <a:pathLst>
                <a:path w="1073840" h="158147">
                  <a:moveTo>
                    <a:pt x="0" y="0"/>
                  </a:moveTo>
                  <a:lnTo>
                    <a:pt x="1073840" y="0"/>
                  </a:lnTo>
                  <a:lnTo>
                    <a:pt x="1073840" y="158147"/>
                  </a:lnTo>
                  <a:lnTo>
                    <a:pt x="0" y="158147"/>
                  </a:lnTo>
                  <a:close/>
                </a:path>
              </a:pathLst>
            </a:custGeom>
            <a:solidFill>
              <a:srgbClr val="402206"/>
            </a:solidFill>
          </p:spPr>
        </p:sp>
        <p:sp>
          <p:nvSpPr>
            <p:cNvPr id="10" name="TextBox 10"/>
            <p:cNvSpPr txBox="1"/>
            <p:nvPr/>
          </p:nvSpPr>
          <p:spPr>
            <a:xfrm>
              <a:off x="0" y="-104775"/>
              <a:ext cx="812800" cy="917575"/>
            </a:xfrm>
            <a:prstGeom prst="rect">
              <a:avLst/>
            </a:prstGeom>
          </p:spPr>
          <p:txBody>
            <a:bodyPr lIns="50800" tIns="50800" rIns="50800" bIns="50800" rtlCol="0" anchor="ctr"/>
            <a:lstStyle/>
            <a:p>
              <a:pPr algn="ctr">
                <a:lnSpc>
                  <a:spcPts val="3840"/>
                </a:lnSpc>
              </a:pPr>
              <a:r>
                <a:rPr lang="en-US" sz="2400" spc="240">
                  <a:solidFill>
                    <a:srgbClr val="FFFFFF"/>
                  </a:solidFill>
                  <a:latin typeface="Arial Black" panose="020B0A04020102020204" charset="0"/>
                </a:rPr>
                <a:t>Minoan</a:t>
              </a:r>
              <a:endParaRPr lang="en-US" sz="2400" spc="240">
                <a:solidFill>
                  <a:srgbClr val="FFFFFF"/>
                </a:solidFill>
                <a:latin typeface="Arial Black" panose="020B0A04020102020204" charset="0"/>
              </a:endParaRPr>
            </a:p>
          </p:txBody>
        </p:sp>
      </p:grpSp>
      <p:grpSp>
        <p:nvGrpSpPr>
          <p:cNvPr id="11" name="Group 11"/>
          <p:cNvGrpSpPr/>
          <p:nvPr/>
        </p:nvGrpSpPr>
        <p:grpSpPr>
          <a:xfrm rot="0">
            <a:off x="5822315" y="5143500"/>
            <a:ext cx="2156460" cy="558165"/>
            <a:chOff x="0" y="0"/>
            <a:chExt cx="509657" cy="158147"/>
          </a:xfrm>
        </p:grpSpPr>
        <p:sp>
          <p:nvSpPr>
            <p:cNvPr id="12" name="Freeform 12"/>
            <p:cNvSpPr/>
            <p:nvPr/>
          </p:nvSpPr>
          <p:spPr>
            <a:xfrm>
              <a:off x="0" y="0"/>
              <a:ext cx="509657" cy="158147"/>
            </a:xfrm>
            <a:custGeom>
              <a:avLst/>
              <a:gdLst/>
              <a:ahLst/>
              <a:cxnLst/>
              <a:rect l="l" t="t" r="r" b="b"/>
              <a:pathLst>
                <a:path w="509657" h="158147">
                  <a:moveTo>
                    <a:pt x="0" y="0"/>
                  </a:moveTo>
                  <a:lnTo>
                    <a:pt x="509657" y="0"/>
                  </a:lnTo>
                  <a:lnTo>
                    <a:pt x="509657" y="158147"/>
                  </a:lnTo>
                  <a:lnTo>
                    <a:pt x="0" y="158147"/>
                  </a:lnTo>
                  <a:close/>
                </a:path>
              </a:pathLst>
            </a:custGeom>
            <a:solidFill>
              <a:srgbClr val="623811"/>
            </a:solidFill>
          </p:spPr>
        </p:sp>
        <p:sp>
          <p:nvSpPr>
            <p:cNvPr id="13" name="TextBox 13"/>
            <p:cNvSpPr txBox="1"/>
            <p:nvPr/>
          </p:nvSpPr>
          <p:spPr>
            <a:xfrm>
              <a:off x="0" y="-104775"/>
              <a:ext cx="812800" cy="917575"/>
            </a:xfrm>
            <a:prstGeom prst="rect">
              <a:avLst/>
            </a:prstGeom>
          </p:spPr>
          <p:txBody>
            <a:bodyPr lIns="50800" tIns="50800" rIns="50800" bIns="50800" rtlCol="0" anchor="ctr"/>
            <a:lstStyle/>
            <a:p>
              <a:pPr algn="ctr">
                <a:lnSpc>
                  <a:spcPts val="3840"/>
                </a:lnSpc>
              </a:pPr>
              <a:r>
                <a:rPr lang="en-US" sz="2400" spc="240">
                  <a:solidFill>
                    <a:srgbClr val="FFFFFF"/>
                  </a:solidFill>
                  <a:latin typeface="Arial Black" panose="020B0A04020102020204" charset="0"/>
                </a:rPr>
                <a:t>Dark</a:t>
              </a:r>
              <a:endParaRPr lang="en-US" sz="2400" spc="240">
                <a:solidFill>
                  <a:srgbClr val="FFFFFF"/>
                </a:solidFill>
                <a:latin typeface="Arial Black" panose="020B0A04020102020204" charset="0"/>
              </a:endParaRPr>
            </a:p>
          </p:txBody>
        </p:sp>
      </p:grpSp>
      <p:grpSp>
        <p:nvGrpSpPr>
          <p:cNvPr id="14" name="Group 14"/>
          <p:cNvGrpSpPr/>
          <p:nvPr/>
        </p:nvGrpSpPr>
        <p:grpSpPr>
          <a:xfrm rot="0">
            <a:off x="8452485" y="5143500"/>
            <a:ext cx="2612390" cy="558165"/>
            <a:chOff x="0" y="0"/>
            <a:chExt cx="945425" cy="158147"/>
          </a:xfrm>
        </p:grpSpPr>
        <p:sp>
          <p:nvSpPr>
            <p:cNvPr id="15" name="Freeform 15"/>
            <p:cNvSpPr/>
            <p:nvPr/>
          </p:nvSpPr>
          <p:spPr>
            <a:xfrm>
              <a:off x="0" y="0"/>
              <a:ext cx="945425" cy="158147"/>
            </a:xfrm>
            <a:custGeom>
              <a:avLst/>
              <a:gdLst/>
              <a:ahLst/>
              <a:cxnLst/>
              <a:rect l="l" t="t" r="r" b="b"/>
              <a:pathLst>
                <a:path w="945425" h="158147">
                  <a:moveTo>
                    <a:pt x="0" y="0"/>
                  </a:moveTo>
                  <a:lnTo>
                    <a:pt x="945425" y="0"/>
                  </a:lnTo>
                  <a:lnTo>
                    <a:pt x="945425" y="158147"/>
                  </a:lnTo>
                  <a:lnTo>
                    <a:pt x="0" y="158147"/>
                  </a:lnTo>
                  <a:close/>
                </a:path>
              </a:pathLst>
            </a:custGeom>
            <a:solidFill>
              <a:srgbClr val="965A21"/>
            </a:solidFill>
          </p:spPr>
        </p:sp>
        <p:sp>
          <p:nvSpPr>
            <p:cNvPr id="16" name="TextBox 16"/>
            <p:cNvSpPr txBox="1"/>
            <p:nvPr/>
          </p:nvSpPr>
          <p:spPr>
            <a:xfrm>
              <a:off x="0" y="-104775"/>
              <a:ext cx="812800" cy="917575"/>
            </a:xfrm>
            <a:prstGeom prst="rect">
              <a:avLst/>
            </a:prstGeom>
          </p:spPr>
          <p:txBody>
            <a:bodyPr lIns="50800" tIns="50800" rIns="50800" bIns="50800" rtlCol="0" anchor="ctr"/>
            <a:lstStyle/>
            <a:p>
              <a:pPr algn="ctr">
                <a:lnSpc>
                  <a:spcPts val="3840"/>
                </a:lnSpc>
              </a:pPr>
              <a:r>
                <a:rPr lang="en-US" sz="2400" spc="240">
                  <a:solidFill>
                    <a:srgbClr val="FFFFFF"/>
                  </a:solidFill>
                  <a:latin typeface="Arial Black" panose="020B0A04020102020204" charset="0"/>
                </a:rPr>
                <a:t>Archaic</a:t>
              </a:r>
              <a:endParaRPr lang="en-US" sz="2400" spc="240">
                <a:solidFill>
                  <a:srgbClr val="FFFFFF"/>
                </a:solidFill>
                <a:latin typeface="Arial Black" panose="020B0A04020102020204" charset="0"/>
              </a:endParaRPr>
            </a:p>
          </p:txBody>
        </p:sp>
      </p:grpSp>
      <p:grpSp>
        <p:nvGrpSpPr>
          <p:cNvPr id="17" name="Group 17"/>
          <p:cNvGrpSpPr/>
          <p:nvPr/>
        </p:nvGrpSpPr>
        <p:grpSpPr>
          <a:xfrm rot="0">
            <a:off x="11538585" y="5143500"/>
            <a:ext cx="2153285" cy="558165"/>
            <a:chOff x="0" y="0"/>
            <a:chExt cx="873850" cy="158147"/>
          </a:xfrm>
        </p:grpSpPr>
        <p:sp>
          <p:nvSpPr>
            <p:cNvPr id="18" name="Freeform 18"/>
            <p:cNvSpPr/>
            <p:nvPr/>
          </p:nvSpPr>
          <p:spPr>
            <a:xfrm>
              <a:off x="0" y="0"/>
              <a:ext cx="873850" cy="158147"/>
            </a:xfrm>
            <a:custGeom>
              <a:avLst/>
              <a:gdLst/>
              <a:ahLst/>
              <a:cxnLst/>
              <a:rect l="l" t="t" r="r" b="b"/>
              <a:pathLst>
                <a:path w="873850" h="158147">
                  <a:moveTo>
                    <a:pt x="0" y="0"/>
                  </a:moveTo>
                  <a:lnTo>
                    <a:pt x="873850" y="0"/>
                  </a:lnTo>
                  <a:lnTo>
                    <a:pt x="873850" y="158147"/>
                  </a:lnTo>
                  <a:lnTo>
                    <a:pt x="0" y="158147"/>
                  </a:lnTo>
                  <a:close/>
                </a:path>
              </a:pathLst>
            </a:custGeom>
            <a:solidFill>
              <a:srgbClr val="D48438"/>
            </a:solidFill>
          </p:spPr>
        </p:sp>
        <p:sp>
          <p:nvSpPr>
            <p:cNvPr id="19" name="TextBox 19"/>
            <p:cNvSpPr txBox="1"/>
            <p:nvPr/>
          </p:nvSpPr>
          <p:spPr>
            <a:xfrm>
              <a:off x="0" y="-104775"/>
              <a:ext cx="812800" cy="917575"/>
            </a:xfrm>
            <a:prstGeom prst="rect">
              <a:avLst/>
            </a:prstGeom>
          </p:spPr>
          <p:txBody>
            <a:bodyPr lIns="50800" tIns="50800" rIns="50800" bIns="50800" rtlCol="0" anchor="ctr"/>
            <a:lstStyle/>
            <a:p>
              <a:pPr algn="ctr">
                <a:lnSpc>
                  <a:spcPts val="3840"/>
                </a:lnSpc>
              </a:pPr>
              <a:r>
                <a:rPr lang="en-US" sz="2400" spc="240">
                  <a:solidFill>
                    <a:srgbClr val="FFFFFF"/>
                  </a:solidFill>
                  <a:latin typeface="Arial Black" panose="020B0A04020102020204" charset="0"/>
                </a:rPr>
                <a:t>Classic</a:t>
              </a:r>
              <a:endParaRPr lang="en-US" sz="2400" spc="240">
                <a:solidFill>
                  <a:srgbClr val="FFFFFF"/>
                </a:solidFill>
                <a:latin typeface="Arial Black" panose="020B0A04020102020204" charset="0"/>
              </a:endParaRPr>
            </a:p>
          </p:txBody>
        </p:sp>
      </p:grpSp>
      <p:grpSp>
        <p:nvGrpSpPr>
          <p:cNvPr id="20" name="Group 20"/>
          <p:cNvGrpSpPr/>
          <p:nvPr/>
        </p:nvGrpSpPr>
        <p:grpSpPr>
          <a:xfrm rot="0">
            <a:off x="14164945" y="5143500"/>
            <a:ext cx="2376170" cy="558165"/>
            <a:chOff x="0" y="0"/>
            <a:chExt cx="616970" cy="158147"/>
          </a:xfrm>
        </p:grpSpPr>
        <p:sp>
          <p:nvSpPr>
            <p:cNvPr id="21" name="Freeform 21"/>
            <p:cNvSpPr/>
            <p:nvPr/>
          </p:nvSpPr>
          <p:spPr>
            <a:xfrm>
              <a:off x="0" y="0"/>
              <a:ext cx="616970" cy="158147"/>
            </a:xfrm>
            <a:custGeom>
              <a:avLst/>
              <a:gdLst/>
              <a:ahLst/>
              <a:cxnLst/>
              <a:rect l="l" t="t" r="r" b="b"/>
              <a:pathLst>
                <a:path w="616970" h="158147">
                  <a:moveTo>
                    <a:pt x="0" y="0"/>
                  </a:moveTo>
                  <a:lnTo>
                    <a:pt x="616970" y="0"/>
                  </a:lnTo>
                  <a:lnTo>
                    <a:pt x="616970" y="158147"/>
                  </a:lnTo>
                  <a:lnTo>
                    <a:pt x="0" y="158147"/>
                  </a:lnTo>
                  <a:close/>
                </a:path>
              </a:pathLst>
            </a:custGeom>
            <a:solidFill>
              <a:srgbClr val="FFC389"/>
            </a:solidFill>
          </p:spPr>
        </p:sp>
        <p:sp>
          <p:nvSpPr>
            <p:cNvPr id="22" name="TextBox 22"/>
            <p:cNvSpPr txBox="1"/>
            <p:nvPr/>
          </p:nvSpPr>
          <p:spPr>
            <a:xfrm>
              <a:off x="0" y="-104775"/>
              <a:ext cx="812800" cy="917575"/>
            </a:xfrm>
            <a:prstGeom prst="rect">
              <a:avLst/>
            </a:prstGeom>
          </p:spPr>
          <p:txBody>
            <a:bodyPr lIns="50800" tIns="50800" rIns="50800" bIns="50800" rtlCol="0" anchor="ctr"/>
            <a:lstStyle/>
            <a:p>
              <a:pPr algn="ctr">
                <a:lnSpc>
                  <a:spcPts val="3840"/>
                </a:lnSpc>
              </a:pPr>
              <a:r>
                <a:rPr lang="en-US" sz="2400" spc="240">
                  <a:solidFill>
                    <a:srgbClr val="FFFFFF"/>
                  </a:solidFill>
                  <a:latin typeface="Arial Black" panose="020B0A04020102020204" charset="0"/>
                </a:rPr>
                <a:t>Hellenistic</a:t>
              </a:r>
              <a:endParaRPr lang="en-US" sz="2400" spc="240">
                <a:solidFill>
                  <a:srgbClr val="FFFFFF"/>
                </a:solidFill>
                <a:latin typeface="Arial Black" panose="020B0A04020102020204" charset="0"/>
              </a:endParaRPr>
            </a:p>
          </p:txBody>
        </p:sp>
      </p:grpSp>
      <p:sp>
        <p:nvSpPr>
          <p:cNvPr id="23" name="TextBox 23"/>
          <p:cNvSpPr txBox="1"/>
          <p:nvPr/>
        </p:nvSpPr>
        <p:spPr>
          <a:xfrm>
            <a:off x="4550656" y="2183182"/>
            <a:ext cx="9091437" cy="1000389"/>
          </a:xfrm>
          <a:prstGeom prst="rect">
            <a:avLst/>
          </a:prstGeom>
        </p:spPr>
        <p:txBody>
          <a:bodyPr lIns="0" tIns="0" rIns="0" bIns="0" rtlCol="0" anchor="t">
            <a:spAutoFit/>
          </a:bodyPr>
          <a:lstStyle/>
          <a:p>
            <a:pPr algn="ctr">
              <a:lnSpc>
                <a:spcPts val="7430"/>
              </a:lnSpc>
            </a:pPr>
            <a:r>
              <a:rPr lang="en-US" sz="7740">
                <a:solidFill>
                  <a:srgbClr val="402206"/>
                </a:solidFill>
                <a:latin typeface="Londrina Solid" panose="00000500000000000000"/>
              </a:rPr>
              <a:t>Dates</a:t>
            </a:r>
            <a:endParaRPr lang="en-US" sz="7740">
              <a:solidFill>
                <a:srgbClr val="402206"/>
              </a:solidFill>
              <a:latin typeface="Londrina Solid" panose="00000500000000000000"/>
            </a:endParaRPr>
          </a:p>
        </p:txBody>
      </p:sp>
      <p:sp>
        <p:nvSpPr>
          <p:cNvPr id="24" name="TextBox 24"/>
          <p:cNvSpPr txBox="1"/>
          <p:nvPr/>
        </p:nvSpPr>
        <p:spPr>
          <a:xfrm>
            <a:off x="1904365" y="6112510"/>
            <a:ext cx="3732530" cy="1021080"/>
          </a:xfrm>
          <a:prstGeom prst="rect">
            <a:avLst/>
          </a:prstGeom>
        </p:spPr>
        <p:txBody>
          <a:bodyPr wrap="square" lIns="0" tIns="0" rIns="0" bIns="0" rtlCol="0" anchor="t">
            <a:spAutoFit/>
          </a:bodyPr>
          <a:lstStyle/>
          <a:p>
            <a:pPr algn="ctr">
              <a:lnSpc>
                <a:spcPts val="2655"/>
              </a:lnSpc>
            </a:pPr>
            <a:r>
              <a:rPr lang="en-US" sz="2765">
                <a:solidFill>
                  <a:srgbClr val="402206"/>
                </a:solidFill>
                <a:latin typeface="Arial Black" panose="020B0A04020102020204" charset="0"/>
              </a:rPr>
              <a:t>20-12th century BC.</a:t>
            </a:r>
            <a:endParaRPr lang="en-US" sz="2765">
              <a:solidFill>
                <a:srgbClr val="402206"/>
              </a:solidFill>
              <a:latin typeface="Arial Black" panose="020B0A04020102020204" charset="0"/>
            </a:endParaRPr>
          </a:p>
          <a:p>
            <a:pPr algn="ctr">
              <a:lnSpc>
                <a:spcPts val="2655"/>
              </a:lnSpc>
            </a:pPr>
            <a:r>
              <a:rPr lang="zh-CN" altLang="en-US" sz="2765">
                <a:solidFill>
                  <a:srgbClr val="402206"/>
                </a:solidFill>
                <a:latin typeface="Arial Black" panose="020B0A04020102020204" charset="0"/>
              </a:rPr>
              <a:t>爱琴文明或克里特，迈锡尼文明</a:t>
            </a:r>
            <a:endParaRPr lang="zh-CN" altLang="en-US" sz="2765">
              <a:solidFill>
                <a:srgbClr val="402206"/>
              </a:solidFill>
              <a:latin typeface="Arial Black" panose="020B0A04020102020204" charset="0"/>
            </a:endParaRPr>
          </a:p>
        </p:txBody>
      </p:sp>
      <p:sp>
        <p:nvSpPr>
          <p:cNvPr id="25" name="TextBox 25"/>
          <p:cNvSpPr txBox="1"/>
          <p:nvPr/>
        </p:nvSpPr>
        <p:spPr>
          <a:xfrm>
            <a:off x="8419093" y="6112769"/>
            <a:ext cx="1955008" cy="1361440"/>
          </a:xfrm>
          <a:prstGeom prst="rect">
            <a:avLst/>
          </a:prstGeom>
        </p:spPr>
        <p:txBody>
          <a:bodyPr lIns="0" tIns="0" rIns="0" bIns="0" rtlCol="0" anchor="t">
            <a:spAutoFit/>
          </a:bodyPr>
          <a:lstStyle/>
          <a:p>
            <a:pPr algn="ctr">
              <a:lnSpc>
                <a:spcPts val="2655"/>
              </a:lnSpc>
            </a:pPr>
            <a:r>
              <a:rPr lang="en-US" sz="2765">
                <a:solidFill>
                  <a:srgbClr val="402206"/>
                </a:solidFill>
                <a:latin typeface="Arial Black" panose="020B0A04020102020204" charset="0"/>
              </a:rPr>
              <a:t>8th-6th centuries BC.</a:t>
            </a:r>
            <a:endParaRPr lang="en-US" sz="2765">
              <a:solidFill>
                <a:srgbClr val="402206"/>
              </a:solidFill>
              <a:latin typeface="Arial Black" panose="020B0A04020102020204" charset="0"/>
            </a:endParaRPr>
          </a:p>
          <a:p>
            <a:pPr algn="ctr">
              <a:lnSpc>
                <a:spcPts val="2655"/>
              </a:lnSpc>
            </a:pPr>
            <a:r>
              <a:rPr lang="zh-CN" altLang="en-US" sz="2765">
                <a:solidFill>
                  <a:srgbClr val="402206"/>
                </a:solidFill>
                <a:latin typeface="Arial Black" panose="020B0A04020102020204" charset="0"/>
              </a:rPr>
              <a:t>古风时代</a:t>
            </a:r>
            <a:endParaRPr lang="zh-CN" altLang="en-US" sz="2765">
              <a:solidFill>
                <a:srgbClr val="402206"/>
              </a:solidFill>
              <a:latin typeface="Arial Black" panose="020B0A04020102020204" charset="0"/>
            </a:endParaRPr>
          </a:p>
        </p:txBody>
      </p:sp>
      <p:sp>
        <p:nvSpPr>
          <p:cNvPr id="26" name="TextBox 26"/>
          <p:cNvSpPr txBox="1"/>
          <p:nvPr/>
        </p:nvSpPr>
        <p:spPr>
          <a:xfrm>
            <a:off x="5665470" y="6112510"/>
            <a:ext cx="1955165" cy="2407285"/>
          </a:xfrm>
          <a:prstGeom prst="rect">
            <a:avLst/>
          </a:prstGeom>
        </p:spPr>
        <p:txBody>
          <a:bodyPr lIns="0" tIns="0" rIns="0" bIns="0" rtlCol="0" anchor="t">
            <a:noAutofit/>
          </a:bodyPr>
          <a:lstStyle/>
          <a:p>
            <a:pPr algn="ctr">
              <a:lnSpc>
                <a:spcPts val="2655"/>
              </a:lnSpc>
            </a:pPr>
            <a:r>
              <a:rPr lang="en-US" sz="2765">
                <a:solidFill>
                  <a:srgbClr val="402206"/>
                </a:solidFill>
                <a:latin typeface="Arial Black" panose="020B0A04020102020204" charset="0"/>
              </a:rPr>
              <a:t>11th-9th centuries BC..</a:t>
            </a:r>
            <a:endParaRPr lang="en-US" sz="2765">
              <a:solidFill>
                <a:srgbClr val="402206"/>
              </a:solidFill>
              <a:latin typeface="Arial Black" panose="020B0A04020102020204" charset="0"/>
            </a:endParaRPr>
          </a:p>
          <a:p>
            <a:pPr algn="ctr">
              <a:lnSpc>
                <a:spcPts val="2655"/>
              </a:lnSpc>
            </a:pPr>
            <a:r>
              <a:rPr lang="zh-CN" altLang="en-US" sz="2765">
                <a:solidFill>
                  <a:srgbClr val="402206"/>
                </a:solidFill>
                <a:latin typeface="Arial Black" panose="020B0A04020102020204" charset="0"/>
              </a:rPr>
              <a:t>荷马时代</a:t>
            </a:r>
            <a:endParaRPr lang="zh-CN" altLang="en-US" sz="2765">
              <a:solidFill>
                <a:srgbClr val="402206"/>
              </a:solidFill>
              <a:latin typeface="Arial Black" panose="020B0A04020102020204" charset="0"/>
            </a:endParaRPr>
          </a:p>
        </p:txBody>
      </p:sp>
      <p:sp>
        <p:nvSpPr>
          <p:cNvPr id="27" name="TextBox 27"/>
          <p:cNvSpPr txBox="1"/>
          <p:nvPr/>
        </p:nvSpPr>
        <p:spPr>
          <a:xfrm>
            <a:off x="11736923" y="6112769"/>
            <a:ext cx="1955008" cy="2383155"/>
          </a:xfrm>
          <a:prstGeom prst="rect">
            <a:avLst/>
          </a:prstGeom>
        </p:spPr>
        <p:txBody>
          <a:bodyPr lIns="0" tIns="0" rIns="0" bIns="0" rtlCol="0" anchor="t">
            <a:spAutoFit/>
          </a:bodyPr>
          <a:lstStyle/>
          <a:p>
            <a:pPr algn="ctr">
              <a:lnSpc>
                <a:spcPts val="2655"/>
              </a:lnSpc>
            </a:pPr>
            <a:r>
              <a:rPr lang="en-US" sz="2765">
                <a:solidFill>
                  <a:srgbClr val="402206"/>
                </a:solidFill>
                <a:latin typeface="Arial Black" panose="020B0A04020102020204" charset="0"/>
              </a:rPr>
              <a:t>5th century BC – mid-4th century BC</a:t>
            </a:r>
            <a:endParaRPr lang="en-US" sz="2765">
              <a:solidFill>
                <a:srgbClr val="402206"/>
              </a:solidFill>
              <a:latin typeface="Arial Black" panose="020B0A04020102020204" charset="0"/>
            </a:endParaRPr>
          </a:p>
          <a:p>
            <a:pPr algn="ctr">
              <a:lnSpc>
                <a:spcPts val="2655"/>
              </a:lnSpc>
            </a:pPr>
            <a:r>
              <a:rPr lang="zh-CN" altLang="en-US" sz="2765">
                <a:solidFill>
                  <a:srgbClr val="402206"/>
                </a:solidFill>
                <a:latin typeface="Arial Black" panose="020B0A04020102020204" charset="0"/>
              </a:rPr>
              <a:t>古典时代</a:t>
            </a:r>
            <a:endParaRPr lang="zh-CN" altLang="en-US" sz="2765">
              <a:solidFill>
                <a:srgbClr val="402206"/>
              </a:solidFill>
              <a:latin typeface="Arial Black" panose="020B0A04020102020204" charset="0"/>
            </a:endParaRPr>
          </a:p>
        </p:txBody>
      </p:sp>
      <p:sp>
        <p:nvSpPr>
          <p:cNvPr id="28" name="TextBox 28"/>
          <p:cNvSpPr txBox="1"/>
          <p:nvPr/>
        </p:nvSpPr>
        <p:spPr>
          <a:xfrm>
            <a:off x="14475460" y="6112510"/>
            <a:ext cx="1955165" cy="1899285"/>
          </a:xfrm>
          <a:prstGeom prst="rect">
            <a:avLst/>
          </a:prstGeom>
        </p:spPr>
        <p:txBody>
          <a:bodyPr lIns="0" tIns="0" rIns="0" bIns="0" rtlCol="0" anchor="t">
            <a:noAutofit/>
          </a:bodyPr>
          <a:lstStyle/>
          <a:p>
            <a:pPr algn="ctr">
              <a:lnSpc>
                <a:spcPts val="2655"/>
              </a:lnSpc>
            </a:pPr>
            <a:r>
              <a:rPr lang="en-US" sz="2765">
                <a:solidFill>
                  <a:srgbClr val="402206"/>
                </a:solidFill>
                <a:latin typeface="Arial Black" panose="020B0A04020102020204" charset="0"/>
              </a:rPr>
              <a:t>Late 5th century BC-mid 2nd century BC.</a:t>
            </a:r>
            <a:endParaRPr lang="en-US" sz="2765">
              <a:solidFill>
                <a:srgbClr val="402206"/>
              </a:solidFill>
              <a:latin typeface="Arial Black" panose="020B0A04020102020204" charset="0"/>
            </a:endParaRPr>
          </a:p>
          <a:p>
            <a:pPr algn="ctr">
              <a:lnSpc>
                <a:spcPts val="2655"/>
              </a:lnSpc>
            </a:pPr>
            <a:r>
              <a:rPr lang="zh-CN" altLang="en-US" sz="2765">
                <a:solidFill>
                  <a:srgbClr val="402206"/>
                </a:solidFill>
                <a:latin typeface="Arial Black" panose="020B0A04020102020204" charset="0"/>
              </a:rPr>
              <a:t>马其顿统治时代</a:t>
            </a:r>
            <a:endParaRPr lang="zh-CN" altLang="en-US" sz="2765">
              <a:solidFill>
                <a:srgbClr val="402206"/>
              </a:solidFill>
              <a:latin typeface="Arial Black" panose="020B0A04020102020204" charset="0"/>
            </a:endParaRPr>
          </a:p>
        </p:txBody>
      </p:sp>
      <p:sp>
        <p:nvSpPr>
          <p:cNvPr id="29" name="椭圆 28"/>
          <p:cNvSpPr/>
          <p:nvPr/>
        </p:nvSpPr>
        <p:spPr>
          <a:xfrm>
            <a:off x="1828800" y="1104900"/>
            <a:ext cx="1828800" cy="16002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0" name="文本框 29"/>
          <p:cNvSpPr txBox="1"/>
          <p:nvPr/>
        </p:nvSpPr>
        <p:spPr>
          <a:xfrm>
            <a:off x="2272665" y="1398905"/>
            <a:ext cx="1167130" cy="1132205"/>
          </a:xfrm>
          <a:prstGeom prst="rect">
            <a:avLst/>
          </a:prstGeom>
          <a:noFill/>
        </p:spPr>
        <p:txBody>
          <a:bodyPr wrap="square" rtlCol="0">
            <a:noAutofit/>
          </a:bodyPr>
          <a:p>
            <a:r>
              <a:rPr lang="zh-CN" altLang="en-US" sz="5400">
                <a:latin typeface="微软雅黑" panose="020B0503020204020204" charset="-122"/>
                <a:ea typeface="微软雅黑" panose="020B0503020204020204" charset="-122"/>
              </a:rPr>
              <a:t>三</a:t>
            </a:r>
            <a:endParaRPr lang="zh-CN" altLang="en-US" sz="5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43173" y="571550"/>
            <a:ext cx="15931804" cy="9372500"/>
            <a:chOff x="0" y="-104694"/>
            <a:chExt cx="4196031" cy="2468477"/>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694"/>
              <a:ext cx="3208721" cy="1642993"/>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10" name="TextBox 10"/>
          <p:cNvSpPr txBox="1"/>
          <p:nvPr/>
        </p:nvSpPr>
        <p:spPr>
          <a:xfrm>
            <a:off x="1279525" y="1047115"/>
            <a:ext cx="5953760" cy="1892300"/>
          </a:xfrm>
          <a:prstGeom prst="rect">
            <a:avLst/>
          </a:prstGeom>
        </p:spPr>
        <p:txBody>
          <a:bodyPr lIns="0" tIns="0" rIns="0" bIns="0" rtlCol="0" anchor="t">
            <a:noAutofit/>
          </a:bodyPr>
          <a:lstStyle/>
          <a:p>
            <a:pPr>
              <a:lnSpc>
                <a:spcPts val="7430"/>
              </a:lnSpc>
            </a:pPr>
            <a:r>
              <a:rPr lang="en-US" sz="7740">
                <a:solidFill>
                  <a:srgbClr val="402206"/>
                </a:solidFill>
                <a:latin typeface="Londrina Solid" panose="00000500000000000000"/>
              </a:rPr>
              <a:t>Ancient Greek philosophy.</a:t>
            </a:r>
            <a:endParaRPr lang="en-US" sz="7740">
              <a:solidFill>
                <a:srgbClr val="402206"/>
              </a:solidFill>
              <a:latin typeface="Londrina Solid" panose="00000500000000000000"/>
            </a:endParaRPr>
          </a:p>
        </p:txBody>
      </p:sp>
      <p:sp>
        <p:nvSpPr>
          <p:cNvPr id="11" name="TextBox 11"/>
          <p:cNvSpPr txBox="1"/>
          <p:nvPr/>
        </p:nvSpPr>
        <p:spPr>
          <a:xfrm>
            <a:off x="4922520" y="3086100"/>
            <a:ext cx="12392025" cy="7190740"/>
          </a:xfrm>
          <a:prstGeom prst="rect">
            <a:avLst/>
          </a:prstGeom>
        </p:spPr>
        <p:txBody>
          <a:bodyPr lIns="0" tIns="0" rIns="0" bIns="0" rtlCol="0" anchor="t">
            <a:noAutofit/>
          </a:bodyPr>
          <a:lstStyle/>
          <a:p>
            <a:pPr>
              <a:lnSpc>
                <a:spcPts val="2455"/>
              </a:lnSpc>
            </a:pPr>
            <a:r>
              <a:rPr lang="zh-CN" altLang="en-US" sz="2400"/>
              <a:t>亚里士多德</a:t>
            </a:r>
            <a:r>
              <a:rPr lang="en-US" sz="2400"/>
              <a:t> </a:t>
            </a:r>
            <a:r>
              <a:rPr lang="en-US"/>
              <a:t> </a:t>
            </a:r>
            <a:r>
              <a:rPr lang="en-US" sz="2400"/>
              <a:t>  </a:t>
            </a:r>
            <a:r>
              <a:rPr sz="2400"/>
              <a:t> </a:t>
            </a:r>
            <a:r>
              <a:rPr lang="en-US" sz="2400"/>
              <a:t>“</a:t>
            </a:r>
            <a:r>
              <a:rPr lang="zh-CN" altLang="en-US" sz="2400"/>
              <a:t>我唯一知道的就是自己一无所知</a:t>
            </a:r>
            <a:r>
              <a:rPr lang="en-US" altLang="zh-CN" sz="2400"/>
              <a:t>”</a:t>
            </a:r>
            <a:endParaRPr sz="2400"/>
          </a:p>
          <a:p>
            <a:pPr>
              <a:lnSpc>
                <a:spcPts val="2455"/>
              </a:lnSpc>
            </a:pPr>
            <a:r>
              <a:rPr sz="2400"/>
              <a:t> </a:t>
            </a:r>
            <a:r>
              <a:rPr lang="en-US" sz="2400"/>
              <a:t> </a:t>
            </a:r>
            <a:r>
              <a:rPr lang="en-US" sz="2400">
                <a:sym typeface="+mn-ea"/>
              </a:rPr>
              <a:t>point </a:t>
            </a:r>
            <a:r>
              <a:rPr sz="2400">
                <a:sym typeface="+mn-ea"/>
              </a:rPr>
              <a:t>of view:</a:t>
            </a:r>
            <a:endParaRPr lang="en-US" altLang="zh-CN" sz="2400"/>
          </a:p>
          <a:p>
            <a:pPr>
              <a:lnSpc>
                <a:spcPts val="2455"/>
              </a:lnSpc>
            </a:pPr>
            <a:r>
              <a:rPr lang="en-US" sz="2400"/>
              <a:t>          </a:t>
            </a:r>
            <a:r>
              <a:rPr sz="2400"/>
              <a:t>the main task of philosophy is to explore the</a:t>
            </a:r>
            <a:r>
              <a:rPr sz="2400">
                <a:highlight>
                  <a:srgbClr val="FFFF00"/>
                </a:highlight>
              </a:rPr>
              <a:t> moral and ethical</a:t>
            </a:r>
            <a:r>
              <a:rPr lang="zh-CN" sz="2400">
                <a:highlight>
                  <a:srgbClr val="FFFF00"/>
                </a:highlight>
              </a:rPr>
              <a:t>（道德和伦理）</a:t>
            </a:r>
            <a:r>
              <a:rPr sz="2400"/>
              <a:t> issues related to the happiness of life; </a:t>
            </a:r>
            <a:r>
              <a:rPr lang="en-US" sz="2400"/>
              <a:t>                 </a:t>
            </a:r>
            <a:endParaRPr lang="en-US" sz="2400"/>
          </a:p>
          <a:p>
            <a:pPr>
              <a:lnSpc>
                <a:spcPts val="2455"/>
              </a:lnSpc>
            </a:pPr>
            <a:r>
              <a:rPr lang="en-US" sz="2400"/>
              <a:t>           v</a:t>
            </a:r>
            <a:r>
              <a:rPr sz="2400"/>
              <a:t>irtue is based on knowledge, and knowledge and virtue are integrated, and the two rely on education to obtain; </a:t>
            </a:r>
            <a:endParaRPr sz="2400"/>
          </a:p>
          <a:p>
            <a:pPr>
              <a:lnSpc>
                <a:spcPts val="2455"/>
              </a:lnSpc>
            </a:pPr>
            <a:r>
              <a:rPr lang="en-US" sz="2400"/>
              <a:t>           it</a:t>
            </a:r>
            <a:r>
              <a:rPr sz="2400"/>
              <a:t> is emphasized that people need to know and admit their ignorance first.</a:t>
            </a:r>
            <a:endParaRPr sz="2400"/>
          </a:p>
          <a:p>
            <a:pPr>
              <a:lnSpc>
                <a:spcPts val="2455"/>
              </a:lnSpc>
            </a:pPr>
            <a:r>
              <a:rPr lang="en-US" sz="2400"/>
              <a:t>  </a:t>
            </a:r>
            <a:endParaRPr lang="en-US" sz="2400"/>
          </a:p>
          <a:p>
            <a:pPr>
              <a:lnSpc>
                <a:spcPts val="2455"/>
              </a:lnSpc>
            </a:pPr>
            <a:endParaRPr lang="en-US" sz="2400"/>
          </a:p>
          <a:p>
            <a:pPr>
              <a:lnSpc>
                <a:spcPts val="2455"/>
              </a:lnSpc>
            </a:pPr>
            <a:endParaRPr lang="zh-CN" altLang="en-US" sz="2400"/>
          </a:p>
          <a:p>
            <a:pPr>
              <a:lnSpc>
                <a:spcPts val="2455"/>
              </a:lnSpc>
            </a:pPr>
            <a:r>
              <a:rPr lang="zh-CN" altLang="en-US" sz="2400"/>
              <a:t>柏拉图</a:t>
            </a:r>
            <a:r>
              <a:rPr lang="en-US" altLang="zh-CN" sz="2400"/>
              <a:t>       </a:t>
            </a:r>
            <a:r>
              <a:rPr lang="zh-CN" altLang="en-US" sz="2400"/>
              <a:t>出身雅典显贵，政治上鬼吹斯巴达式城邦体质</a:t>
            </a:r>
            <a:r>
              <a:rPr lang="en-US" altLang="zh-CN" sz="2400"/>
              <a:t>   </a:t>
            </a:r>
            <a:endParaRPr lang="en-US" altLang="zh-CN" sz="2400"/>
          </a:p>
          <a:p>
            <a:pPr>
              <a:lnSpc>
                <a:spcPts val="2455"/>
              </a:lnSpc>
            </a:pPr>
            <a:r>
              <a:rPr lang="en-US" altLang="zh-CN" sz="2400"/>
              <a:t>   </a:t>
            </a:r>
            <a:r>
              <a:rPr lang="en-US" sz="2400">
                <a:sym typeface="+mn-ea"/>
              </a:rPr>
              <a:t>point </a:t>
            </a:r>
            <a:r>
              <a:rPr sz="2400">
                <a:sym typeface="+mn-ea"/>
              </a:rPr>
              <a:t>of view:</a:t>
            </a:r>
            <a:r>
              <a:rPr lang="en-US" sz="2400">
                <a:sym typeface="+mn-ea"/>
              </a:rPr>
              <a:t>    </a:t>
            </a:r>
            <a:r>
              <a:rPr sz="2400">
                <a:sym typeface="+mn-ea"/>
              </a:rPr>
              <a:t>Only ideas or concepts are the origin of all things. The world of ideas is real, while the material world is</a:t>
            </a:r>
            <a:r>
              <a:rPr sz="2400">
                <a:highlight>
                  <a:srgbClr val="FFFF00"/>
                </a:highlight>
                <a:sym typeface="+mn-ea"/>
              </a:rPr>
              <a:t> illusory</a:t>
            </a:r>
            <a:r>
              <a:rPr lang="zh-CN" sz="2400">
                <a:highlight>
                  <a:srgbClr val="FFFF00"/>
                </a:highlight>
                <a:sym typeface="+mn-ea"/>
              </a:rPr>
              <a:t>（虚幻的）</a:t>
            </a:r>
            <a:endParaRPr lang="zh-CN" sz="2400">
              <a:highlight>
                <a:srgbClr val="FFFF00"/>
              </a:highlight>
              <a:sym typeface="+mn-ea"/>
            </a:endParaRPr>
          </a:p>
          <a:p>
            <a:pPr>
              <a:lnSpc>
                <a:spcPts val="2455"/>
              </a:lnSpc>
            </a:pPr>
            <a:endParaRPr lang="zh-CN" sz="2400">
              <a:highlight>
                <a:srgbClr val="FFFF00"/>
              </a:highlight>
              <a:sym typeface="+mn-ea"/>
            </a:endParaRPr>
          </a:p>
          <a:p>
            <a:pPr>
              <a:lnSpc>
                <a:spcPts val="2455"/>
              </a:lnSpc>
            </a:pPr>
            <a:endParaRPr lang="zh-CN" sz="2400">
              <a:highlight>
                <a:srgbClr val="FFFF00"/>
              </a:highlight>
              <a:sym typeface="+mn-ea"/>
            </a:endParaRPr>
          </a:p>
          <a:p>
            <a:pPr>
              <a:lnSpc>
                <a:spcPts val="2455"/>
              </a:lnSpc>
            </a:pPr>
            <a:endParaRPr lang="zh-CN" sz="2400">
              <a:highlight>
                <a:srgbClr val="FFFF00"/>
              </a:highlight>
              <a:sym typeface="+mn-ea"/>
            </a:endParaRPr>
          </a:p>
          <a:p>
            <a:pPr>
              <a:lnSpc>
                <a:spcPts val="2455"/>
              </a:lnSpc>
            </a:pPr>
            <a:r>
              <a:rPr lang="en-US" altLang="zh-CN" sz="2400"/>
              <a:t> </a:t>
            </a:r>
            <a:endParaRPr lang="en-US" altLang="zh-CN" sz="2400"/>
          </a:p>
          <a:p>
            <a:pPr>
              <a:lnSpc>
                <a:spcPts val="2455"/>
              </a:lnSpc>
            </a:pPr>
            <a:endParaRPr lang="en-US" altLang="zh-CN" sz="2400"/>
          </a:p>
          <a:p>
            <a:pPr>
              <a:lnSpc>
                <a:spcPts val="2455"/>
              </a:lnSpc>
            </a:pPr>
            <a:r>
              <a:rPr lang="zh-CN" altLang="en-US" sz="2400"/>
              <a:t>亚里士多德</a:t>
            </a:r>
            <a:r>
              <a:rPr lang="en-US" altLang="zh-CN" sz="2400"/>
              <a:t>   “</a:t>
            </a:r>
            <a:r>
              <a:rPr lang="zh-CN" altLang="en-US" sz="2400"/>
              <a:t>吾爱吾师，但更爱真理</a:t>
            </a:r>
            <a:r>
              <a:rPr lang="en-US" altLang="zh-CN" sz="2400"/>
              <a:t>”</a:t>
            </a:r>
            <a:endParaRPr lang="en-US" altLang="zh-CN" sz="2400"/>
          </a:p>
          <a:p>
            <a:pPr>
              <a:lnSpc>
                <a:spcPts val="2455"/>
              </a:lnSpc>
            </a:pPr>
            <a:r>
              <a:rPr lang="en-US" altLang="zh-CN" sz="2400"/>
              <a:t>   point of view</a:t>
            </a:r>
            <a:r>
              <a:rPr lang="zh-CN" altLang="en-US" sz="2400"/>
              <a:t>：Concepts and </a:t>
            </a:r>
            <a:r>
              <a:rPr lang="en-US" altLang="zh-CN" sz="2400"/>
              <a:t>ideas</a:t>
            </a:r>
            <a:r>
              <a:rPr lang="zh-CN" altLang="en-US" sz="2400"/>
              <a:t> belong to the </a:t>
            </a:r>
            <a:r>
              <a:rPr lang="zh-CN" altLang="en-US" sz="2400">
                <a:highlight>
                  <a:srgbClr val="FFFF00"/>
                </a:highlight>
              </a:rPr>
              <a:t>abstraction</a:t>
            </a:r>
            <a:r>
              <a:rPr lang="zh-CN" altLang="en-US" sz="2400"/>
              <a:t> </a:t>
            </a:r>
            <a:r>
              <a:rPr lang="zh-CN" altLang="en-US" sz="2400">
                <a:highlight>
                  <a:srgbClr val="FFFF00"/>
                </a:highlight>
              </a:rPr>
              <a:t>（抽象概念）</a:t>
            </a:r>
            <a:r>
              <a:rPr lang="zh-CN" altLang="en-US" sz="2400"/>
              <a:t>of human thinking, and objectively there is no existence of a world of ideas</a:t>
            </a:r>
            <a:endParaRPr lang="zh-CN" altLang="en-US" sz="2400"/>
          </a:p>
        </p:txBody>
      </p:sp>
      <p:pic>
        <p:nvPicPr>
          <p:cNvPr id="12" name="图片 11" descr="_cgi-bin_mmwebwx-bin_webwxgetmsgimg__&amp;MsgID=33779314441583230&amp;skey=@crypt_5dba7145_bba560ce7fc5846956805b96aa2f2ff2&amp;mmweb_appid=wx_webfilehelper(1)"/>
          <p:cNvPicPr>
            <a:picLocks noChangeAspect="1"/>
          </p:cNvPicPr>
          <p:nvPr/>
        </p:nvPicPr>
        <p:blipFill>
          <a:blip r:embed="rId3"/>
          <a:stretch>
            <a:fillRect/>
          </a:stretch>
        </p:blipFill>
        <p:spPr>
          <a:xfrm>
            <a:off x="1233170" y="2948305"/>
            <a:ext cx="3674110" cy="7280910"/>
          </a:xfrm>
          <a:prstGeom prst="rect">
            <a:avLst/>
          </a:prstGeom>
        </p:spPr>
      </p:pic>
      <p:sp>
        <p:nvSpPr>
          <p:cNvPr id="14" name="文本框 13"/>
          <p:cNvSpPr txBox="1"/>
          <p:nvPr/>
        </p:nvSpPr>
        <p:spPr>
          <a:xfrm>
            <a:off x="6626225" y="969010"/>
            <a:ext cx="10414635" cy="2026920"/>
          </a:xfrm>
          <a:prstGeom prst="rect">
            <a:avLst/>
          </a:prstGeom>
          <a:noFill/>
        </p:spPr>
        <p:txBody>
          <a:bodyPr wrap="square" rtlCol="0">
            <a:noAutofit/>
          </a:bodyPr>
          <a:p>
            <a:r>
              <a:rPr lang="zh-CN" altLang="en-US" sz="3200"/>
              <a:t>雅典三大哲学家：</a:t>
            </a:r>
            <a:endParaRPr lang="zh-CN" altLang="en-US" sz="3200"/>
          </a:p>
          <a:p>
            <a:r>
              <a:rPr lang="en-US" altLang="zh-CN" sz="3200"/>
              <a:t>       </a:t>
            </a:r>
            <a:r>
              <a:rPr lang="zh-CN" altLang="en-US" sz="3200">
                <a:sym typeface="+mn-ea"/>
              </a:rPr>
              <a:t>苏格拉底（公元前</a:t>
            </a:r>
            <a:r>
              <a:rPr lang="en-US" altLang="zh-CN" sz="3200">
                <a:sym typeface="+mn-ea"/>
              </a:rPr>
              <a:t>469</a:t>
            </a:r>
            <a:r>
              <a:rPr lang="zh-CN" altLang="en-US" sz="3200">
                <a:sym typeface="+mn-ea"/>
              </a:rPr>
              <a:t>年</a:t>
            </a:r>
            <a:r>
              <a:rPr lang="en-US" altLang="zh-CN" sz="3200">
                <a:sym typeface="+mn-ea"/>
              </a:rPr>
              <a:t>—</a:t>
            </a:r>
            <a:r>
              <a:rPr lang="zh-CN" altLang="en-US" sz="3200">
                <a:sym typeface="+mn-ea"/>
              </a:rPr>
              <a:t>前</a:t>
            </a:r>
            <a:r>
              <a:rPr lang="en-US" altLang="zh-CN" sz="3200">
                <a:sym typeface="+mn-ea"/>
              </a:rPr>
              <a:t>399</a:t>
            </a:r>
            <a:r>
              <a:rPr lang="zh-CN" altLang="en-US" sz="3200">
                <a:sym typeface="+mn-ea"/>
              </a:rPr>
              <a:t>年）</a:t>
            </a:r>
            <a:endParaRPr lang="zh-CN" altLang="en-US" sz="3200"/>
          </a:p>
          <a:p>
            <a:r>
              <a:rPr lang="en-US" altLang="zh-CN" sz="3200">
                <a:sym typeface="+mn-ea"/>
              </a:rPr>
              <a:t>       </a:t>
            </a:r>
            <a:r>
              <a:rPr lang="zh-CN" altLang="en-US" sz="3200">
                <a:sym typeface="+mn-ea"/>
              </a:rPr>
              <a:t>柏拉图（公元前</a:t>
            </a:r>
            <a:r>
              <a:rPr lang="en-US" altLang="zh-CN" sz="3200">
                <a:sym typeface="+mn-ea"/>
              </a:rPr>
              <a:t>428—</a:t>
            </a:r>
            <a:r>
              <a:rPr lang="zh-CN" altLang="en-US" sz="3200">
                <a:sym typeface="+mn-ea"/>
              </a:rPr>
              <a:t>前</a:t>
            </a:r>
            <a:r>
              <a:rPr lang="en-US" altLang="zh-CN" sz="3200">
                <a:sym typeface="+mn-ea"/>
              </a:rPr>
              <a:t>348</a:t>
            </a:r>
            <a:r>
              <a:rPr lang="zh-CN" altLang="en-US" sz="3200">
                <a:sym typeface="+mn-ea"/>
              </a:rPr>
              <a:t>年）</a:t>
            </a:r>
            <a:endParaRPr lang="zh-CN" altLang="en-US" sz="3200"/>
          </a:p>
          <a:p>
            <a:r>
              <a:rPr lang="en-US" altLang="zh-CN" sz="3200">
                <a:sym typeface="+mn-ea"/>
              </a:rPr>
              <a:t>       </a:t>
            </a:r>
            <a:r>
              <a:rPr lang="zh-CN" altLang="en-US" sz="3200">
                <a:sym typeface="+mn-ea"/>
              </a:rPr>
              <a:t>亚里士多德（公元前</a:t>
            </a:r>
            <a:r>
              <a:rPr lang="en-US" altLang="zh-CN" sz="3200">
                <a:sym typeface="+mn-ea"/>
              </a:rPr>
              <a:t>384—</a:t>
            </a:r>
            <a:r>
              <a:rPr lang="zh-CN" altLang="en-US" sz="3200">
                <a:sym typeface="+mn-ea"/>
              </a:rPr>
              <a:t>前</a:t>
            </a:r>
            <a:r>
              <a:rPr lang="en-US" altLang="zh-CN" sz="3200">
                <a:sym typeface="+mn-ea"/>
              </a:rPr>
              <a:t>322</a:t>
            </a:r>
            <a:r>
              <a:rPr lang="zh-CN" altLang="en-US" sz="3200">
                <a:sym typeface="+mn-ea"/>
              </a:rPr>
              <a:t>年）</a:t>
            </a:r>
            <a:endParaRPr lang="zh-CN" altLang="en-US" sz="3200"/>
          </a:p>
        </p:txBody>
      </p:sp>
      <p:sp>
        <p:nvSpPr>
          <p:cNvPr id="15" name="左大括号 14"/>
          <p:cNvSpPr/>
          <p:nvPr/>
        </p:nvSpPr>
        <p:spPr>
          <a:xfrm>
            <a:off x="6400800" y="1562100"/>
            <a:ext cx="691515" cy="129540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9311605" y="9453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sp>
        <p:nvSpPr>
          <p:cNvPr id="9" name="TextBox 9"/>
          <p:cNvSpPr txBox="1"/>
          <p:nvPr/>
        </p:nvSpPr>
        <p:spPr>
          <a:xfrm>
            <a:off x="1143000" y="876300"/>
            <a:ext cx="16737965" cy="2932430"/>
          </a:xfrm>
          <a:prstGeom prst="rect">
            <a:avLst/>
          </a:prstGeom>
        </p:spPr>
        <p:txBody>
          <a:bodyPr lIns="0" tIns="0" rIns="0" bIns="0" rtlCol="0" anchor="t">
            <a:noAutofit/>
          </a:bodyPr>
          <a:lstStyle/>
          <a:p>
            <a:pPr>
              <a:lnSpc>
                <a:spcPts val="7430"/>
              </a:lnSpc>
            </a:pPr>
            <a:r>
              <a:rPr lang="en-US" sz="7740">
                <a:solidFill>
                  <a:srgbClr val="402206"/>
                </a:solidFill>
                <a:latin typeface="Londrina Solid" panose="00000500000000000000"/>
              </a:rPr>
              <a:t>Comparison between Ancient Greek Philosophy and Chinese Philosophy of the Same Period.</a:t>
            </a:r>
            <a:endParaRPr lang="en-US" sz="7740">
              <a:solidFill>
                <a:srgbClr val="402206"/>
              </a:solidFill>
              <a:latin typeface="Londrina Solid" panose="00000500000000000000"/>
            </a:endParaRPr>
          </a:p>
        </p:txBody>
      </p:sp>
      <p:sp>
        <p:nvSpPr>
          <p:cNvPr id="10" name="TextBox 10"/>
          <p:cNvSpPr txBox="1"/>
          <p:nvPr/>
        </p:nvSpPr>
        <p:spPr>
          <a:xfrm>
            <a:off x="1240790" y="4177030"/>
            <a:ext cx="15558135" cy="5319395"/>
          </a:xfrm>
          <a:prstGeom prst="rect">
            <a:avLst/>
          </a:prstGeom>
        </p:spPr>
        <p:txBody>
          <a:bodyPr lIns="0" tIns="0" rIns="0" bIns="0" rtlCol="0" anchor="t">
            <a:noAutofit/>
          </a:bodyPr>
          <a:lstStyle/>
          <a:p>
            <a:pPr indent="0" fontAlgn="auto">
              <a:lnSpc>
                <a:spcPct val="100000"/>
              </a:lnSpc>
            </a:pPr>
            <a:r>
              <a:rPr lang="en-US" sz="3200" b="1">
                <a:solidFill>
                  <a:srgbClr val="402206"/>
                </a:solidFill>
                <a:latin typeface="+mn-ea"/>
              </a:rPr>
              <a:t>Ancient Greek philosophy pays attention to </a:t>
            </a:r>
            <a:r>
              <a:rPr lang="en-US" sz="3200" b="1">
                <a:solidFill>
                  <a:srgbClr val="402206"/>
                </a:solidFill>
                <a:highlight>
                  <a:srgbClr val="FFFF00"/>
                </a:highlight>
                <a:latin typeface="+mn-ea"/>
              </a:rPr>
              <a:t>rational</a:t>
            </a:r>
            <a:r>
              <a:rPr lang="en-US" sz="3200" b="1">
                <a:solidFill>
                  <a:srgbClr val="402206"/>
                </a:solidFill>
                <a:latin typeface="+mn-ea"/>
              </a:rPr>
              <a:t> </a:t>
            </a:r>
            <a:r>
              <a:rPr lang="en-US" sz="3200" b="1">
                <a:solidFill>
                  <a:srgbClr val="402206"/>
                </a:solidFill>
                <a:highlight>
                  <a:srgbClr val="FFFF00"/>
                </a:highlight>
                <a:latin typeface="+mn-ea"/>
              </a:rPr>
              <a:t>(</a:t>
            </a:r>
            <a:r>
              <a:rPr lang="zh-CN" altLang="en-US" sz="3200" b="1">
                <a:solidFill>
                  <a:srgbClr val="402206"/>
                </a:solidFill>
                <a:highlight>
                  <a:srgbClr val="FFFF00"/>
                </a:highlight>
                <a:latin typeface="+mn-ea"/>
              </a:rPr>
              <a:t>理性的）</a:t>
            </a:r>
            <a:r>
              <a:rPr lang="en-US" sz="3200" b="1">
                <a:solidFill>
                  <a:srgbClr val="402206"/>
                </a:solidFill>
                <a:latin typeface="+mn-ea"/>
              </a:rPr>
              <a:t>thinking and logical analysis, and pursues the </a:t>
            </a:r>
            <a:r>
              <a:rPr lang="en-US" sz="3200" b="1">
                <a:solidFill>
                  <a:srgbClr val="402206"/>
                </a:solidFill>
                <a:highlight>
                  <a:srgbClr val="FFFF00"/>
                </a:highlight>
                <a:latin typeface="+mn-ea"/>
              </a:rPr>
              <a:t>profound</a:t>
            </a:r>
            <a:r>
              <a:rPr lang="zh-CN" altLang="en-US" sz="3200" b="1">
                <a:solidFill>
                  <a:srgbClr val="402206"/>
                </a:solidFill>
                <a:highlight>
                  <a:srgbClr val="FFFF00"/>
                </a:highlight>
                <a:latin typeface="+mn-ea"/>
              </a:rPr>
              <a:t>（深刻的）</a:t>
            </a:r>
            <a:r>
              <a:rPr lang="en-US" sz="3200" b="1">
                <a:solidFill>
                  <a:srgbClr val="402206"/>
                </a:solidFill>
                <a:latin typeface="+mn-ea"/>
              </a:rPr>
              <a:t> </a:t>
            </a:r>
            <a:r>
              <a:rPr lang="en-US" sz="3200" b="1">
                <a:solidFill>
                  <a:srgbClr val="402206"/>
                </a:solidFill>
                <a:highlight>
                  <a:srgbClr val="FFFF00"/>
                </a:highlight>
                <a:latin typeface="+mn-ea"/>
              </a:rPr>
              <a:t>disclosure</a:t>
            </a:r>
            <a:r>
              <a:rPr lang="zh-CN" altLang="en-US" sz="3200" b="1">
                <a:solidFill>
                  <a:srgbClr val="402206"/>
                </a:solidFill>
                <a:highlight>
                  <a:srgbClr val="FFFF00"/>
                </a:highlight>
                <a:latin typeface="+mn-ea"/>
              </a:rPr>
              <a:t>（揭示）</a:t>
            </a:r>
            <a:r>
              <a:rPr lang="en-US" sz="3200" b="1">
                <a:solidFill>
                  <a:srgbClr val="402206"/>
                </a:solidFill>
                <a:latin typeface="+mn-ea"/>
              </a:rPr>
              <a:t> of the truth of the universe and the </a:t>
            </a:r>
            <a:r>
              <a:rPr lang="en-US" sz="3200" b="1">
                <a:solidFill>
                  <a:srgbClr val="402206"/>
                </a:solidFill>
                <a:highlight>
                  <a:srgbClr val="FFFF00"/>
                </a:highlight>
                <a:latin typeface="+mn-ea"/>
              </a:rPr>
              <a:t>essence</a:t>
            </a:r>
            <a:r>
              <a:rPr lang="zh-CN" altLang="en-US" sz="3200" b="1">
                <a:solidFill>
                  <a:srgbClr val="402206"/>
                </a:solidFill>
                <a:highlight>
                  <a:srgbClr val="FFFF00"/>
                </a:highlight>
                <a:latin typeface="+mn-ea"/>
              </a:rPr>
              <a:t>（本质）</a:t>
            </a:r>
            <a:r>
              <a:rPr lang="en-US" sz="3200" b="1">
                <a:solidFill>
                  <a:srgbClr val="402206"/>
                </a:solidFill>
                <a:latin typeface="+mn-ea"/>
              </a:rPr>
              <a:t> of human life.For example, Plato's </a:t>
            </a:r>
            <a:r>
              <a:rPr lang="zh-CN" altLang="en-US" sz="3200" b="1">
                <a:solidFill>
                  <a:srgbClr val="402206"/>
                </a:solidFill>
                <a:latin typeface="+mn-ea"/>
              </a:rPr>
              <a:t>（柏拉图）</a:t>
            </a:r>
            <a:r>
              <a:rPr lang="en-US" sz="3200" b="1">
                <a:solidFill>
                  <a:srgbClr val="402206"/>
                </a:solidFill>
                <a:latin typeface="+mn-ea"/>
              </a:rPr>
              <a:t>theory of ideas emphasizes the importance of rational understanding, and believes that only through rationality can we really understand the essence of things.Compared with this, Chinese philosophy of the same period pays more attention to morality and ethics, emphasizing the harmony and stability of individual behavior and social order.Ancient Chinese philosophy, such as Confucianism, paid attention to moral cultivation and the relationship between people, and emphasized the guidance of behavior based on moral principles</a:t>
            </a:r>
            <a:endParaRPr lang="en-US" sz="3200" b="1">
              <a:solidFill>
                <a:srgbClr val="402206"/>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0473"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7" name="Freeform 7"/>
          <p:cNvSpPr/>
          <p:nvPr/>
        </p:nvSpPr>
        <p:spPr>
          <a:xfrm rot="9434117">
            <a:off x="-1068511" y="-2407712"/>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grpSp>
        <p:nvGrpSpPr>
          <p:cNvPr id="11" name="Group 11"/>
          <p:cNvGrpSpPr>
            <a:grpSpLocks noChangeAspect="1"/>
          </p:cNvGrpSpPr>
          <p:nvPr/>
        </p:nvGrpSpPr>
        <p:grpSpPr>
          <a:xfrm rot="0">
            <a:off x="2653665" y="4205605"/>
            <a:ext cx="3779520" cy="5448300"/>
            <a:chOff x="-127" y="1397"/>
            <a:chExt cx="6225032" cy="8974455"/>
          </a:xfrm>
        </p:grpSpPr>
        <p:sp>
          <p:nvSpPr>
            <p:cNvPr id="12" name="Freeform 12"/>
            <p:cNvSpPr/>
            <p:nvPr/>
          </p:nvSpPr>
          <p:spPr>
            <a:xfrm>
              <a:off x="649360" y="416649"/>
              <a:ext cx="4942793" cy="8169055"/>
            </a:xfrm>
            <a:custGeom>
              <a:avLst/>
              <a:gdLst/>
              <a:ahLst/>
              <a:cxnLst/>
              <a:rect l="l" t="t" r="r" b="b"/>
              <a:pathLst>
                <a:path w="4927219" h="8193405">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3"/>
              <a:stretch>
                <a:fillRect l="-24647" t="-408" r="-26152" b="-36475"/>
              </a:stretch>
            </a:blipFill>
          </p:spPr>
        </p:sp>
        <p:sp>
          <p:nvSpPr>
            <p:cNvPr id="13" name="Freeform 13"/>
            <p:cNvSpPr/>
            <p:nvPr/>
          </p:nvSpPr>
          <p:spPr>
            <a:xfrm>
              <a:off x="-127" y="1397"/>
              <a:ext cx="6225032" cy="8974455"/>
            </a:xfrm>
            <a:custGeom>
              <a:avLst/>
              <a:gdLst/>
              <a:ahLst/>
              <a:cxnLst/>
              <a:rect l="l" t="t" r="r" b="b"/>
              <a:pathLst>
                <a:path w="6225032" h="8974455">
                  <a:moveTo>
                    <a:pt x="4823587" y="1102106"/>
                  </a:moveTo>
                  <a:cubicBezTo>
                    <a:pt x="4356354" y="647573"/>
                    <a:pt x="3732657" y="384683"/>
                    <a:pt x="3112643" y="381000"/>
                  </a:cubicBezTo>
                  <a:lnTo>
                    <a:pt x="3112516" y="381000"/>
                  </a:lnTo>
                  <a:cubicBezTo>
                    <a:pt x="2492375" y="384683"/>
                    <a:pt x="1868805" y="647446"/>
                    <a:pt x="1401572" y="1102106"/>
                  </a:cubicBezTo>
                  <a:cubicBezTo>
                    <a:pt x="918972" y="1571625"/>
                    <a:pt x="648335" y="2187575"/>
                    <a:pt x="639572" y="2836799"/>
                  </a:cubicBezTo>
                  <a:lnTo>
                    <a:pt x="639572" y="8593455"/>
                  </a:lnTo>
                  <a:lnTo>
                    <a:pt x="5585714" y="8593455"/>
                  </a:lnTo>
                  <a:lnTo>
                    <a:pt x="5585714" y="2836672"/>
                  </a:lnTo>
                  <a:cubicBezTo>
                    <a:pt x="5576824" y="2187575"/>
                    <a:pt x="5306187" y="1571498"/>
                    <a:pt x="4823587" y="1102106"/>
                  </a:cubicBezTo>
                  <a:close/>
                  <a:moveTo>
                    <a:pt x="5566664" y="8574405"/>
                  </a:moveTo>
                  <a:lnTo>
                    <a:pt x="658495" y="8574405"/>
                  </a:lnTo>
                  <a:lnTo>
                    <a:pt x="658495" y="2836926"/>
                  </a:lnTo>
                  <a:cubicBezTo>
                    <a:pt x="667258" y="2192909"/>
                    <a:pt x="935863" y="1581658"/>
                    <a:pt x="1414780" y="1115695"/>
                  </a:cubicBezTo>
                  <a:cubicBezTo>
                    <a:pt x="1878584" y="664464"/>
                    <a:pt x="2497328" y="403606"/>
                    <a:pt x="3112516" y="400050"/>
                  </a:cubicBezTo>
                  <a:cubicBezTo>
                    <a:pt x="3727704" y="403733"/>
                    <a:pt x="4346575" y="664591"/>
                    <a:pt x="4810252" y="1115695"/>
                  </a:cubicBezTo>
                  <a:cubicBezTo>
                    <a:pt x="5289169" y="1581658"/>
                    <a:pt x="5557774" y="2192909"/>
                    <a:pt x="5566537" y="2836799"/>
                  </a:cubicBezTo>
                  <a:lnTo>
                    <a:pt x="5566537" y="8574405"/>
                  </a:lnTo>
                  <a:close/>
                  <a:moveTo>
                    <a:pt x="6225032" y="4997704"/>
                  </a:moveTo>
                  <a:cubicBezTo>
                    <a:pt x="6082919" y="4977257"/>
                    <a:pt x="6007100" y="4890262"/>
                    <a:pt x="5966587" y="4800219"/>
                  </a:cubicBezTo>
                  <a:lnTo>
                    <a:pt x="5966587" y="2831465"/>
                  </a:lnTo>
                  <a:cubicBezTo>
                    <a:pt x="5956300" y="2080641"/>
                    <a:pt x="5644769" y="1369441"/>
                    <a:pt x="5089271" y="828929"/>
                  </a:cubicBezTo>
                  <a:cubicBezTo>
                    <a:pt x="4552188" y="306451"/>
                    <a:pt x="3832479" y="4191"/>
                    <a:pt x="3114802" y="0"/>
                  </a:cubicBezTo>
                  <a:lnTo>
                    <a:pt x="3110230" y="0"/>
                  </a:lnTo>
                  <a:cubicBezTo>
                    <a:pt x="2392680" y="4191"/>
                    <a:pt x="1672971" y="306451"/>
                    <a:pt x="1135761" y="828929"/>
                  </a:cubicBezTo>
                  <a:cubicBezTo>
                    <a:pt x="580263" y="1369314"/>
                    <a:pt x="268732" y="2080514"/>
                    <a:pt x="258445" y="2831592"/>
                  </a:cubicBezTo>
                  <a:lnTo>
                    <a:pt x="258445" y="4800219"/>
                  </a:lnTo>
                  <a:cubicBezTo>
                    <a:pt x="217932" y="4890262"/>
                    <a:pt x="142113" y="4977257"/>
                    <a:pt x="0" y="4997704"/>
                  </a:cubicBezTo>
                  <a:cubicBezTo>
                    <a:pt x="142113" y="5018151"/>
                    <a:pt x="217932" y="5105146"/>
                    <a:pt x="258445" y="5195189"/>
                  </a:cubicBezTo>
                  <a:lnTo>
                    <a:pt x="258445" y="8974455"/>
                  </a:lnTo>
                  <a:lnTo>
                    <a:pt x="5966587" y="8974455"/>
                  </a:lnTo>
                  <a:lnTo>
                    <a:pt x="5966587" y="5195189"/>
                  </a:lnTo>
                  <a:cubicBezTo>
                    <a:pt x="6007100" y="5105146"/>
                    <a:pt x="6082919" y="5018151"/>
                    <a:pt x="6225032" y="4997704"/>
                  </a:cubicBezTo>
                  <a:close/>
                  <a:moveTo>
                    <a:pt x="277495" y="8955405"/>
                  </a:moveTo>
                  <a:lnTo>
                    <a:pt x="277495" y="5195062"/>
                  </a:lnTo>
                  <a:cubicBezTo>
                    <a:pt x="318008" y="5105019"/>
                    <a:pt x="393827" y="5018151"/>
                    <a:pt x="535813" y="4997704"/>
                  </a:cubicBezTo>
                  <a:cubicBezTo>
                    <a:pt x="393827" y="4977257"/>
                    <a:pt x="318008" y="4890389"/>
                    <a:pt x="277495" y="4800346"/>
                  </a:cubicBezTo>
                  <a:lnTo>
                    <a:pt x="277495" y="2831719"/>
                  </a:lnTo>
                  <a:cubicBezTo>
                    <a:pt x="287655" y="2085975"/>
                    <a:pt x="597154" y="1379474"/>
                    <a:pt x="1149096" y="842645"/>
                  </a:cubicBezTo>
                  <a:cubicBezTo>
                    <a:pt x="1682750" y="323469"/>
                    <a:pt x="2397633" y="23241"/>
                    <a:pt x="3110357" y="19050"/>
                  </a:cubicBezTo>
                  <a:lnTo>
                    <a:pt x="3114802" y="19050"/>
                  </a:lnTo>
                  <a:cubicBezTo>
                    <a:pt x="3827526" y="23241"/>
                    <a:pt x="4542409" y="323469"/>
                    <a:pt x="5076063" y="842645"/>
                  </a:cubicBezTo>
                  <a:cubicBezTo>
                    <a:pt x="5628005" y="1379601"/>
                    <a:pt x="5937504" y="2085975"/>
                    <a:pt x="5947664" y="2831592"/>
                  </a:cubicBezTo>
                  <a:lnTo>
                    <a:pt x="5947664" y="4800346"/>
                  </a:lnTo>
                  <a:cubicBezTo>
                    <a:pt x="5907151" y="4890389"/>
                    <a:pt x="5831332" y="4977257"/>
                    <a:pt x="5689346" y="4997704"/>
                  </a:cubicBezTo>
                  <a:cubicBezTo>
                    <a:pt x="5831332" y="5018151"/>
                    <a:pt x="5907151" y="5105020"/>
                    <a:pt x="5947664" y="5195063"/>
                  </a:cubicBezTo>
                  <a:lnTo>
                    <a:pt x="5947664" y="8955405"/>
                  </a:lnTo>
                  <a:lnTo>
                    <a:pt x="277495" y="8955405"/>
                  </a:lnTo>
                  <a:close/>
                </a:path>
              </a:pathLst>
            </a:custGeom>
            <a:solidFill>
              <a:srgbClr val="402206"/>
            </a:solidFill>
          </p:spPr>
        </p:sp>
      </p:grpSp>
      <p:sp>
        <p:nvSpPr>
          <p:cNvPr id="14" name="TextBox 14"/>
          <p:cNvSpPr txBox="1"/>
          <p:nvPr/>
        </p:nvSpPr>
        <p:spPr>
          <a:xfrm>
            <a:off x="3352800" y="6896100"/>
            <a:ext cx="4654550" cy="3677285"/>
          </a:xfrm>
          <a:prstGeom prst="rect">
            <a:avLst/>
          </a:prstGeom>
        </p:spPr>
        <p:txBody>
          <a:bodyPr lIns="0" tIns="0" rIns="0" bIns="0" rtlCol="0" anchor="t">
            <a:noAutofit/>
          </a:bodyPr>
          <a:lstStyle/>
          <a:p>
            <a:pPr>
              <a:lnSpc>
                <a:spcPts val="1700"/>
              </a:lnSpc>
            </a:pPr>
            <a:endParaRPr lang="en-US" sz="1215">
              <a:solidFill>
                <a:srgbClr val="402206"/>
              </a:solidFill>
              <a:latin typeface="Glacial Indifference"/>
            </a:endParaRPr>
          </a:p>
        </p:txBody>
      </p:sp>
      <p:sp>
        <p:nvSpPr>
          <p:cNvPr id="16" name="文本框 15"/>
          <p:cNvSpPr txBox="1"/>
          <p:nvPr>
            <p:custDataLst>
              <p:tags r:id="rId4"/>
            </p:custDataLst>
          </p:nvPr>
        </p:nvSpPr>
        <p:spPr>
          <a:xfrm>
            <a:off x="2057400" y="800100"/>
            <a:ext cx="13937615" cy="2306955"/>
          </a:xfrm>
          <a:prstGeom prst="rect">
            <a:avLst/>
          </a:prstGeom>
        </p:spPr>
        <p:txBody>
          <a:bodyPr wrap="square">
            <a:spAutoFit/>
            <a:extLst>
              <a:ext uri="{4A0BC546-FE56-4ADE-93B0-CB8AF2F6F144}">
                <wpsdc:textFrameExt xmlns:wpsdc="http://www.wps.cn/officeDocument/2022/drawingmlCustomData" type="text"/>
              </a:ext>
            </a:extLst>
          </a:bodyPr>
          <a:p>
            <a:pPr algn="ctr"/>
            <a:r>
              <a:rPr lang="zh-CN" altLang="en-US" sz="4800" b="1">
                <a:latin typeface="Lucida Sans" panose="020B0602030504020204" charset="0"/>
                <a:ea typeface="微软雅黑" panose="020B0503020204020204" charset="-122"/>
                <a:cs typeface="Lucida Sans" panose="020B0602030504020204" charset="0"/>
                <a:sym typeface="+mn-ea"/>
              </a:rPr>
              <a:t>Comparison of the two civilizations in the Axis era（轴心时代）</a:t>
            </a:r>
            <a:endParaRPr lang="zh-CN" altLang="en-US" sz="4800" b="1">
              <a:latin typeface="Lucida Sans" panose="020B0602030504020204" charset="0"/>
              <a:ea typeface="微软雅黑" panose="020B0503020204020204" charset="-122"/>
              <a:cs typeface="Lucida Sans" panose="020B0602030504020204" charset="0"/>
              <a:sym typeface="+mn-ea"/>
            </a:endParaRPr>
          </a:p>
          <a:p>
            <a:pPr algn="ctr"/>
            <a:endParaRPr lang="zh-CN" altLang="en-US" sz="4800" b="1">
              <a:latin typeface="Lucida Sans" panose="020B0602030504020204" charset="0"/>
              <a:ea typeface="微软雅黑" panose="020B0503020204020204" charset="-122"/>
              <a:cs typeface="Lucida Sans" panose="020B0602030504020204" charset="0"/>
            </a:endParaRPr>
          </a:p>
        </p:txBody>
      </p:sp>
      <p:sp>
        <p:nvSpPr>
          <p:cNvPr id="17" name="文本框 16"/>
          <p:cNvSpPr txBox="1"/>
          <p:nvPr/>
        </p:nvSpPr>
        <p:spPr>
          <a:xfrm>
            <a:off x="2819400" y="2933700"/>
            <a:ext cx="4763135" cy="645160"/>
          </a:xfrm>
          <a:prstGeom prst="rect">
            <a:avLst/>
          </a:prstGeom>
        </p:spPr>
        <p:txBody>
          <a:bodyPr wrap="square">
            <a:spAutoFit/>
            <a:extLst>
              <a:ext uri="{4A0BC546-FE56-4ADE-93B0-CB8AF2F6F144}">
                <wpsdc:textFrameExt xmlns:wpsdc="http://www.wps.cn/officeDocument/2022/drawingmlCustomData" type="sub-title"/>
              </a:ext>
            </a:extLst>
          </a:bodyPr>
          <a:p>
            <a:pPr algn="l"/>
            <a:r>
              <a:rPr lang="zh-CN" altLang="en-US" sz="3600" spc="300">
                <a:latin typeface="Arial" panose="020B0604020202020204" pitchFamily="34" charset="0"/>
                <a:ea typeface="微软雅黑" panose="020B0503020204020204" charset="-122"/>
              </a:rPr>
              <a:t>Ancient Greece</a:t>
            </a:r>
            <a:endParaRPr lang="zh-CN" altLang="en-US" sz="3600" spc="300">
              <a:latin typeface="Arial" panose="020B0604020202020204" pitchFamily="34" charset="0"/>
              <a:ea typeface="微软雅黑" panose="020B0503020204020204" charset="-122"/>
            </a:endParaRPr>
          </a:p>
        </p:txBody>
      </p:sp>
      <p:sp>
        <p:nvSpPr>
          <p:cNvPr id="18" name="文本框 17"/>
          <p:cNvSpPr txBox="1"/>
          <p:nvPr/>
        </p:nvSpPr>
        <p:spPr>
          <a:xfrm>
            <a:off x="11201400" y="2476500"/>
            <a:ext cx="5232400" cy="1753235"/>
          </a:xfrm>
          <a:prstGeom prst="rect">
            <a:avLst/>
          </a:prstGeom>
        </p:spPr>
        <p:txBody>
          <a:bodyPr wrap="square">
            <a:spAutoFit/>
            <a:extLst>
              <a:ext uri="{4A0BC546-FE56-4ADE-93B0-CB8AF2F6F144}">
                <wpsdc:textFrameExt xmlns:wpsdc="http://www.wps.cn/officeDocument/2022/drawingmlCustomData" type="sub-title"/>
              </a:ext>
            </a:extLst>
          </a:bodyPr>
          <a:p>
            <a:pPr algn="l"/>
            <a:r>
              <a:rPr lang="zh-CN" altLang="en-US" sz="3600" spc="300">
                <a:latin typeface="Arial" panose="020B0604020202020204" pitchFamily="34" charset="0"/>
                <a:ea typeface="微软雅黑" panose="020B0503020204020204" charset="-122"/>
              </a:rPr>
              <a:t>Spring and Autumn Period and Warring States Period</a:t>
            </a:r>
            <a:endParaRPr lang="zh-CN" altLang="en-US" sz="3600" spc="300">
              <a:latin typeface="Arial" panose="020B0604020202020204" pitchFamily="34" charset="0"/>
              <a:ea typeface="微软雅黑" panose="020B0503020204020204" charset="-122"/>
            </a:endParaRPr>
          </a:p>
        </p:txBody>
      </p:sp>
      <p:sp>
        <p:nvSpPr>
          <p:cNvPr id="19" name="文本框 18"/>
          <p:cNvSpPr txBox="1"/>
          <p:nvPr/>
        </p:nvSpPr>
        <p:spPr>
          <a:xfrm>
            <a:off x="8229600" y="2781300"/>
            <a:ext cx="1499235" cy="1106805"/>
          </a:xfrm>
          <a:prstGeom prst="rect">
            <a:avLst/>
          </a:prstGeom>
        </p:spPr>
        <p:txBody>
          <a:bodyPr wrap="square">
            <a:spAutoFit/>
            <a:extLst>
              <a:ext uri="{4A0BC546-FE56-4ADE-93B0-CB8AF2F6F144}">
                <wpsdc:textFrameExt xmlns:wpsdc="http://www.wps.cn/officeDocument/2022/drawingmlCustomData" type="text"/>
              </a:ext>
            </a:extLst>
          </a:bodyPr>
          <a:p>
            <a:pPr algn="l"/>
            <a:r>
              <a:rPr lang="en-US" altLang="zh-CN" sz="6600" b="1">
                <a:solidFill>
                  <a:srgbClr val="FF0000"/>
                </a:solidFill>
                <a:latin typeface="Arial" panose="020B0604020202020204" pitchFamily="34" charset="0"/>
                <a:ea typeface="微软雅黑" panose="020B0503020204020204" charset="-122"/>
              </a:rPr>
              <a:t>VS</a:t>
            </a:r>
            <a:endParaRPr lang="en-US" altLang="zh-CN" sz="6600" b="1">
              <a:solidFill>
                <a:srgbClr val="FF0000"/>
              </a:solidFill>
              <a:latin typeface="Arial" panose="020B0604020202020204" pitchFamily="34" charset="0"/>
              <a:ea typeface="微软雅黑" panose="020B0503020204020204" charset="-122"/>
            </a:endParaRPr>
          </a:p>
        </p:txBody>
      </p:sp>
      <p:grpSp>
        <p:nvGrpSpPr>
          <p:cNvPr id="23" name="Group 11"/>
          <p:cNvGrpSpPr>
            <a:grpSpLocks noChangeAspect="1"/>
          </p:cNvGrpSpPr>
          <p:nvPr/>
        </p:nvGrpSpPr>
        <p:grpSpPr>
          <a:xfrm rot="0">
            <a:off x="11721465" y="4206240"/>
            <a:ext cx="3779520" cy="5448300"/>
            <a:chOff x="-127" y="1397"/>
            <a:chExt cx="6225032" cy="8974455"/>
          </a:xfrm>
        </p:grpSpPr>
        <p:sp>
          <p:nvSpPr>
            <p:cNvPr id="24" name="Freeform 12"/>
            <p:cNvSpPr/>
            <p:nvPr>
              <p:custDataLst>
                <p:tags r:id="rId5"/>
              </p:custDataLst>
            </p:nvPr>
          </p:nvSpPr>
          <p:spPr>
            <a:xfrm>
              <a:off x="649360" y="415603"/>
              <a:ext cx="4942793" cy="8223446"/>
            </a:xfrm>
            <a:custGeom>
              <a:avLst/>
              <a:gdLst/>
              <a:ahLst/>
              <a:cxnLst/>
              <a:rect l="l" t="t" r="r" b="b"/>
              <a:pathLst>
                <a:path w="4927219" h="8193405">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rotWithShape="1">
              <a:blip r:embed="rId6"/>
              <a:stretch>
                <a:fillRect l="-24647" t="-408" r="-26152" b="-36475"/>
              </a:stretch>
            </a:blipFill>
          </p:spPr>
        </p:sp>
        <p:sp>
          <p:nvSpPr>
            <p:cNvPr id="25" name="Freeform 13"/>
            <p:cNvSpPr/>
            <p:nvPr>
              <p:custDataLst>
                <p:tags r:id="rId7"/>
              </p:custDataLst>
            </p:nvPr>
          </p:nvSpPr>
          <p:spPr>
            <a:xfrm>
              <a:off x="-127" y="1397"/>
              <a:ext cx="6225032" cy="8974455"/>
            </a:xfrm>
            <a:custGeom>
              <a:avLst/>
              <a:gdLst/>
              <a:ahLst/>
              <a:cxnLst/>
              <a:rect l="l" t="t" r="r" b="b"/>
              <a:pathLst>
                <a:path w="6225032" h="8974455">
                  <a:moveTo>
                    <a:pt x="4823587" y="1102106"/>
                  </a:moveTo>
                  <a:cubicBezTo>
                    <a:pt x="4356354" y="647573"/>
                    <a:pt x="3732657" y="384683"/>
                    <a:pt x="3112643" y="381000"/>
                  </a:cubicBezTo>
                  <a:lnTo>
                    <a:pt x="3112516" y="381000"/>
                  </a:lnTo>
                  <a:cubicBezTo>
                    <a:pt x="2492375" y="384683"/>
                    <a:pt x="1868805" y="647446"/>
                    <a:pt x="1401572" y="1102106"/>
                  </a:cubicBezTo>
                  <a:cubicBezTo>
                    <a:pt x="918972" y="1571625"/>
                    <a:pt x="648335" y="2187575"/>
                    <a:pt x="639572" y="2836799"/>
                  </a:cubicBezTo>
                  <a:lnTo>
                    <a:pt x="639572" y="8593455"/>
                  </a:lnTo>
                  <a:lnTo>
                    <a:pt x="5585714" y="8593455"/>
                  </a:lnTo>
                  <a:lnTo>
                    <a:pt x="5585714" y="2836672"/>
                  </a:lnTo>
                  <a:cubicBezTo>
                    <a:pt x="5576824" y="2187575"/>
                    <a:pt x="5306187" y="1571498"/>
                    <a:pt x="4823587" y="1102106"/>
                  </a:cubicBezTo>
                  <a:close/>
                  <a:moveTo>
                    <a:pt x="5566664" y="8574405"/>
                  </a:moveTo>
                  <a:lnTo>
                    <a:pt x="658495" y="8574405"/>
                  </a:lnTo>
                  <a:lnTo>
                    <a:pt x="658495" y="2836926"/>
                  </a:lnTo>
                  <a:cubicBezTo>
                    <a:pt x="667258" y="2192909"/>
                    <a:pt x="935863" y="1581658"/>
                    <a:pt x="1414780" y="1115695"/>
                  </a:cubicBezTo>
                  <a:cubicBezTo>
                    <a:pt x="1878584" y="664464"/>
                    <a:pt x="2497328" y="403606"/>
                    <a:pt x="3112516" y="400050"/>
                  </a:cubicBezTo>
                  <a:cubicBezTo>
                    <a:pt x="3727704" y="403733"/>
                    <a:pt x="4346575" y="664591"/>
                    <a:pt x="4810252" y="1115695"/>
                  </a:cubicBezTo>
                  <a:cubicBezTo>
                    <a:pt x="5289169" y="1581658"/>
                    <a:pt x="5557774" y="2192909"/>
                    <a:pt x="5566537" y="2836799"/>
                  </a:cubicBezTo>
                  <a:lnTo>
                    <a:pt x="5566537" y="8574405"/>
                  </a:lnTo>
                  <a:close/>
                  <a:moveTo>
                    <a:pt x="6225032" y="4997704"/>
                  </a:moveTo>
                  <a:cubicBezTo>
                    <a:pt x="6082919" y="4977257"/>
                    <a:pt x="6007100" y="4890262"/>
                    <a:pt x="5966587" y="4800219"/>
                  </a:cubicBezTo>
                  <a:lnTo>
                    <a:pt x="5966587" y="2831465"/>
                  </a:lnTo>
                  <a:cubicBezTo>
                    <a:pt x="5956300" y="2080641"/>
                    <a:pt x="5644769" y="1369441"/>
                    <a:pt x="5089271" y="828929"/>
                  </a:cubicBezTo>
                  <a:cubicBezTo>
                    <a:pt x="4552188" y="306451"/>
                    <a:pt x="3832479" y="4191"/>
                    <a:pt x="3114802" y="0"/>
                  </a:cubicBezTo>
                  <a:lnTo>
                    <a:pt x="3110230" y="0"/>
                  </a:lnTo>
                  <a:cubicBezTo>
                    <a:pt x="2392680" y="4191"/>
                    <a:pt x="1672971" y="306451"/>
                    <a:pt x="1135761" y="828929"/>
                  </a:cubicBezTo>
                  <a:cubicBezTo>
                    <a:pt x="580263" y="1369314"/>
                    <a:pt x="268732" y="2080514"/>
                    <a:pt x="258445" y="2831592"/>
                  </a:cubicBezTo>
                  <a:lnTo>
                    <a:pt x="258445" y="4800219"/>
                  </a:lnTo>
                  <a:cubicBezTo>
                    <a:pt x="217932" y="4890262"/>
                    <a:pt x="142113" y="4977257"/>
                    <a:pt x="0" y="4997704"/>
                  </a:cubicBezTo>
                  <a:cubicBezTo>
                    <a:pt x="142113" y="5018151"/>
                    <a:pt x="217932" y="5105146"/>
                    <a:pt x="258445" y="5195189"/>
                  </a:cubicBezTo>
                  <a:lnTo>
                    <a:pt x="258445" y="8974455"/>
                  </a:lnTo>
                  <a:lnTo>
                    <a:pt x="5966587" y="8974455"/>
                  </a:lnTo>
                  <a:lnTo>
                    <a:pt x="5966587" y="5195189"/>
                  </a:lnTo>
                  <a:cubicBezTo>
                    <a:pt x="6007100" y="5105146"/>
                    <a:pt x="6082919" y="5018151"/>
                    <a:pt x="6225032" y="4997704"/>
                  </a:cubicBezTo>
                  <a:close/>
                  <a:moveTo>
                    <a:pt x="277495" y="8955405"/>
                  </a:moveTo>
                  <a:lnTo>
                    <a:pt x="277495" y="5195062"/>
                  </a:lnTo>
                  <a:cubicBezTo>
                    <a:pt x="318008" y="5105019"/>
                    <a:pt x="393827" y="5018151"/>
                    <a:pt x="535813" y="4997704"/>
                  </a:cubicBezTo>
                  <a:cubicBezTo>
                    <a:pt x="393827" y="4977257"/>
                    <a:pt x="318008" y="4890389"/>
                    <a:pt x="277495" y="4800346"/>
                  </a:cubicBezTo>
                  <a:lnTo>
                    <a:pt x="277495" y="2831719"/>
                  </a:lnTo>
                  <a:cubicBezTo>
                    <a:pt x="287655" y="2085975"/>
                    <a:pt x="597154" y="1379474"/>
                    <a:pt x="1149096" y="842645"/>
                  </a:cubicBezTo>
                  <a:cubicBezTo>
                    <a:pt x="1682750" y="323469"/>
                    <a:pt x="2397633" y="23241"/>
                    <a:pt x="3110357" y="19050"/>
                  </a:cubicBezTo>
                  <a:lnTo>
                    <a:pt x="3114802" y="19050"/>
                  </a:lnTo>
                  <a:cubicBezTo>
                    <a:pt x="3827526" y="23241"/>
                    <a:pt x="4542409" y="323469"/>
                    <a:pt x="5076063" y="842645"/>
                  </a:cubicBezTo>
                  <a:cubicBezTo>
                    <a:pt x="5628005" y="1379601"/>
                    <a:pt x="5937504" y="2085975"/>
                    <a:pt x="5947664" y="2831592"/>
                  </a:cubicBezTo>
                  <a:lnTo>
                    <a:pt x="5947664" y="4800346"/>
                  </a:lnTo>
                  <a:cubicBezTo>
                    <a:pt x="5907151" y="4890389"/>
                    <a:pt x="5831332" y="4977257"/>
                    <a:pt x="5689346" y="4997704"/>
                  </a:cubicBezTo>
                  <a:cubicBezTo>
                    <a:pt x="5831332" y="5018151"/>
                    <a:pt x="5907151" y="5105020"/>
                    <a:pt x="5947664" y="5195063"/>
                  </a:cubicBezTo>
                  <a:lnTo>
                    <a:pt x="5947664" y="8955405"/>
                  </a:lnTo>
                  <a:lnTo>
                    <a:pt x="277495" y="8955405"/>
                  </a:lnTo>
                  <a:close/>
                </a:path>
              </a:pathLst>
            </a:custGeom>
            <a:solidFill>
              <a:srgbClr val="402206"/>
            </a:solidFill>
          </p:spPr>
        </p:sp>
      </p:grpSp>
      <p:sp>
        <p:nvSpPr>
          <p:cNvPr id="29" name="椭圆 28"/>
          <p:cNvSpPr/>
          <p:nvPr>
            <p:custDataLst>
              <p:tags r:id="rId8"/>
            </p:custDataLst>
          </p:nvPr>
        </p:nvSpPr>
        <p:spPr>
          <a:xfrm>
            <a:off x="533400" y="190500"/>
            <a:ext cx="1828800" cy="16002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文本框 5"/>
          <p:cNvSpPr txBox="1"/>
          <p:nvPr/>
        </p:nvSpPr>
        <p:spPr>
          <a:xfrm>
            <a:off x="838200" y="266700"/>
            <a:ext cx="822325" cy="1198880"/>
          </a:xfrm>
          <a:prstGeom prst="rect">
            <a:avLst/>
          </a:prstGeom>
        </p:spPr>
        <p:txBody>
          <a:bodyPr wrap="square">
            <a:spAutoFit/>
            <a:extLst>
              <a:ext uri="{4A0BC546-FE56-4ADE-93B0-CB8AF2F6F144}">
                <wpsdc:textFrameExt xmlns:wpsdc="http://www.wps.cn/officeDocument/2022/drawingmlCustomData" type="title"/>
              </a:ext>
            </a:extLst>
          </a:bodyPr>
          <a:p>
            <a:pPr algn="l"/>
            <a:r>
              <a:rPr lang="zh-CN" altLang="en-US" sz="7200" spc="600">
                <a:latin typeface="Arial" panose="020B0604020202020204" pitchFamily="34" charset="0"/>
                <a:ea typeface="微软雅黑" panose="020B0503020204020204" charset="-122"/>
              </a:rPr>
              <a:t>四</a:t>
            </a:r>
            <a:endParaRPr lang="zh-CN" altLang="en-US" sz="7200" spc="6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15867" t="-32171" r="-5377" b="-32452"/>
            </a:stretch>
          </a:blipFill>
        </p:spPr>
      </p:sp>
      <p:grpSp>
        <p:nvGrpSpPr>
          <p:cNvPr id="3" name="Group 3"/>
          <p:cNvGrpSpPr/>
          <p:nvPr/>
        </p:nvGrpSpPr>
        <p:grpSpPr>
          <a:xfrm rot="0">
            <a:off x="1139998" y="656005"/>
            <a:ext cx="15931804" cy="8974990"/>
            <a:chOff x="0" y="0"/>
            <a:chExt cx="4196031" cy="2363783"/>
          </a:xfrm>
        </p:grpSpPr>
        <p:sp>
          <p:nvSpPr>
            <p:cNvPr id="4" name="Freeform 4"/>
            <p:cNvSpPr/>
            <p:nvPr/>
          </p:nvSpPr>
          <p:spPr>
            <a:xfrm>
              <a:off x="0" y="0"/>
              <a:ext cx="4196031" cy="2363783"/>
            </a:xfrm>
            <a:custGeom>
              <a:avLst/>
              <a:gdLst/>
              <a:ahLst/>
              <a:cxnLst/>
              <a:rect l="l" t="t" r="r" b="b"/>
              <a:pathLst>
                <a:path w="4196031" h="2363783">
                  <a:moveTo>
                    <a:pt x="24783" y="0"/>
                  </a:moveTo>
                  <a:lnTo>
                    <a:pt x="4171248" y="0"/>
                  </a:lnTo>
                  <a:cubicBezTo>
                    <a:pt x="4184935" y="0"/>
                    <a:pt x="4196031" y="11096"/>
                    <a:pt x="4196031" y="24783"/>
                  </a:cubicBezTo>
                  <a:lnTo>
                    <a:pt x="4196031" y="2339000"/>
                  </a:lnTo>
                  <a:cubicBezTo>
                    <a:pt x="4196031" y="2352688"/>
                    <a:pt x="4184935" y="2363783"/>
                    <a:pt x="4171248" y="2363783"/>
                  </a:cubicBezTo>
                  <a:lnTo>
                    <a:pt x="24783" y="2363783"/>
                  </a:lnTo>
                  <a:cubicBezTo>
                    <a:pt x="11096" y="2363783"/>
                    <a:pt x="0" y="2352688"/>
                    <a:pt x="0" y="2339000"/>
                  </a:cubicBezTo>
                  <a:lnTo>
                    <a:pt x="0" y="24783"/>
                  </a:lnTo>
                  <a:cubicBezTo>
                    <a:pt x="0" y="11096"/>
                    <a:pt x="11096" y="0"/>
                    <a:pt x="24783" y="0"/>
                  </a:cubicBezTo>
                  <a:close/>
                </a:path>
              </a:pathLst>
            </a:custGeom>
            <a:solidFill>
              <a:srgbClr val="FAF2E9"/>
            </a:solidFill>
          </p:spPr>
        </p:sp>
        <p:sp>
          <p:nvSpPr>
            <p:cNvPr id="5" name="TextBox 5"/>
            <p:cNvSpPr txBox="1"/>
            <p:nvPr/>
          </p:nvSpPr>
          <p:spPr>
            <a:xfrm>
              <a:off x="0" y="-104775"/>
              <a:ext cx="812800" cy="917575"/>
            </a:xfrm>
            <a:prstGeom prst="rect">
              <a:avLst/>
            </a:prstGeom>
          </p:spPr>
          <p:txBody>
            <a:bodyPr lIns="50800" tIns="50800" rIns="50800" bIns="50800" rtlCol="0" anchor="ctr"/>
            <a:lstStyle/>
            <a:p>
              <a:pPr algn="ctr">
                <a:lnSpc>
                  <a:spcPts val="3840"/>
                </a:lnSpc>
              </a:pPr>
            </a:p>
          </p:txBody>
        </p:sp>
      </p:grpSp>
      <p:sp>
        <p:nvSpPr>
          <p:cNvPr id="6" name="Freeform 6"/>
          <p:cNvSpPr/>
          <p:nvPr/>
        </p:nvSpPr>
        <p:spPr>
          <a:xfrm rot="-236009">
            <a:off x="-137195" y="7929777"/>
            <a:ext cx="5873887" cy="5088255"/>
          </a:xfrm>
          <a:custGeom>
            <a:avLst/>
            <a:gdLst/>
            <a:ahLst/>
            <a:cxnLst/>
            <a:rect l="l" t="t" r="r" b="b"/>
            <a:pathLst>
              <a:path w="5873887" h="5088255">
                <a:moveTo>
                  <a:pt x="0" y="0"/>
                </a:moveTo>
                <a:lnTo>
                  <a:pt x="5873887" y="0"/>
                </a:lnTo>
                <a:lnTo>
                  <a:pt x="5873887" y="5088255"/>
                </a:lnTo>
                <a:lnTo>
                  <a:pt x="0" y="5088255"/>
                </a:lnTo>
                <a:lnTo>
                  <a:pt x="0" y="0"/>
                </a:lnTo>
                <a:close/>
              </a:path>
            </a:pathLst>
          </a:custGeom>
          <a:blipFill>
            <a:blip r:embed="rId2"/>
            <a:stretch>
              <a:fillRect l="-36842" r="-36842"/>
            </a:stretch>
          </a:blipFill>
        </p:spPr>
      </p:sp>
      <p:sp>
        <p:nvSpPr>
          <p:cNvPr id="7" name="Freeform 7"/>
          <p:cNvSpPr/>
          <p:nvPr/>
        </p:nvSpPr>
        <p:spPr>
          <a:xfrm rot="9434117">
            <a:off x="-1156776" y="-2423587"/>
            <a:ext cx="4725128" cy="4093142"/>
          </a:xfrm>
          <a:custGeom>
            <a:avLst/>
            <a:gdLst/>
            <a:ahLst/>
            <a:cxnLst/>
            <a:rect l="l" t="t" r="r" b="b"/>
            <a:pathLst>
              <a:path w="4725128" h="4093142">
                <a:moveTo>
                  <a:pt x="0" y="0"/>
                </a:moveTo>
                <a:lnTo>
                  <a:pt x="4725128" y="0"/>
                </a:lnTo>
                <a:lnTo>
                  <a:pt x="4725128" y="4093142"/>
                </a:lnTo>
                <a:lnTo>
                  <a:pt x="0" y="4093142"/>
                </a:lnTo>
                <a:lnTo>
                  <a:pt x="0" y="0"/>
                </a:lnTo>
                <a:close/>
              </a:path>
            </a:pathLst>
          </a:custGeom>
          <a:blipFill>
            <a:blip r:embed="rId2"/>
            <a:stretch>
              <a:fillRect l="-36842" r="-36842"/>
            </a:stretch>
          </a:blipFill>
        </p:spPr>
      </p:sp>
      <p:grpSp>
        <p:nvGrpSpPr>
          <p:cNvPr id="11" name="Group 11"/>
          <p:cNvGrpSpPr>
            <a:grpSpLocks noChangeAspect="1"/>
          </p:cNvGrpSpPr>
          <p:nvPr/>
        </p:nvGrpSpPr>
        <p:grpSpPr>
          <a:xfrm rot="0">
            <a:off x="1295400" y="4000500"/>
            <a:ext cx="3799840" cy="5478145"/>
            <a:chOff x="-127" y="1397"/>
            <a:chExt cx="6225032" cy="8974455"/>
          </a:xfrm>
        </p:grpSpPr>
        <p:sp>
          <p:nvSpPr>
            <p:cNvPr id="12" name="Freeform 12"/>
            <p:cNvSpPr/>
            <p:nvPr/>
          </p:nvSpPr>
          <p:spPr>
            <a:xfrm>
              <a:off x="648843" y="383053"/>
              <a:ext cx="4927219" cy="8193405"/>
            </a:xfrm>
            <a:custGeom>
              <a:avLst/>
              <a:gdLst/>
              <a:ahLst/>
              <a:cxnLst/>
              <a:rect l="l" t="t" r="r" b="b"/>
              <a:pathLst>
                <a:path w="4927219" h="8193405">
                  <a:moveTo>
                    <a:pt x="2463673" y="0"/>
                  </a:moveTo>
                  <a:cubicBezTo>
                    <a:pt x="3742436" y="7620"/>
                    <a:pt x="4908804" y="1092708"/>
                    <a:pt x="4927219" y="2446274"/>
                  </a:cubicBezTo>
                  <a:lnTo>
                    <a:pt x="4927219" y="8193405"/>
                  </a:lnTo>
                  <a:lnTo>
                    <a:pt x="0" y="8193405"/>
                  </a:lnTo>
                  <a:lnTo>
                    <a:pt x="0" y="2446274"/>
                  </a:lnTo>
                  <a:cubicBezTo>
                    <a:pt x="18542" y="1092708"/>
                    <a:pt x="1184783" y="7620"/>
                    <a:pt x="2463673" y="0"/>
                  </a:cubicBezTo>
                  <a:close/>
                </a:path>
              </a:pathLst>
            </a:custGeom>
            <a:blipFill>
              <a:blip r:embed="rId3"/>
              <a:stretch>
                <a:fillRect l="-74560" r="-74560"/>
              </a:stretch>
            </a:blipFill>
          </p:spPr>
        </p:sp>
        <p:sp>
          <p:nvSpPr>
            <p:cNvPr id="13" name="Freeform 13"/>
            <p:cNvSpPr/>
            <p:nvPr/>
          </p:nvSpPr>
          <p:spPr>
            <a:xfrm>
              <a:off x="-127" y="1397"/>
              <a:ext cx="6225032" cy="8974455"/>
            </a:xfrm>
            <a:custGeom>
              <a:avLst/>
              <a:gdLst/>
              <a:ahLst/>
              <a:cxnLst/>
              <a:rect l="l" t="t" r="r" b="b"/>
              <a:pathLst>
                <a:path w="6225032" h="8974455">
                  <a:moveTo>
                    <a:pt x="4823587" y="1102106"/>
                  </a:moveTo>
                  <a:cubicBezTo>
                    <a:pt x="4356354" y="647573"/>
                    <a:pt x="3732657" y="384683"/>
                    <a:pt x="3112643" y="381000"/>
                  </a:cubicBezTo>
                  <a:lnTo>
                    <a:pt x="3112516" y="381000"/>
                  </a:lnTo>
                  <a:cubicBezTo>
                    <a:pt x="2492375" y="384683"/>
                    <a:pt x="1868805" y="647446"/>
                    <a:pt x="1401572" y="1102106"/>
                  </a:cubicBezTo>
                  <a:cubicBezTo>
                    <a:pt x="918972" y="1571625"/>
                    <a:pt x="648335" y="2187575"/>
                    <a:pt x="639572" y="2836799"/>
                  </a:cubicBezTo>
                  <a:lnTo>
                    <a:pt x="639572" y="8593455"/>
                  </a:lnTo>
                  <a:lnTo>
                    <a:pt x="5585714" y="8593455"/>
                  </a:lnTo>
                  <a:lnTo>
                    <a:pt x="5585714" y="2836672"/>
                  </a:lnTo>
                  <a:cubicBezTo>
                    <a:pt x="5576824" y="2187575"/>
                    <a:pt x="5306187" y="1571498"/>
                    <a:pt x="4823587" y="1102106"/>
                  </a:cubicBezTo>
                  <a:close/>
                  <a:moveTo>
                    <a:pt x="5566664" y="8574405"/>
                  </a:moveTo>
                  <a:lnTo>
                    <a:pt x="658495" y="8574405"/>
                  </a:lnTo>
                  <a:lnTo>
                    <a:pt x="658495" y="2836926"/>
                  </a:lnTo>
                  <a:cubicBezTo>
                    <a:pt x="667258" y="2192909"/>
                    <a:pt x="935863" y="1581658"/>
                    <a:pt x="1414780" y="1115695"/>
                  </a:cubicBezTo>
                  <a:cubicBezTo>
                    <a:pt x="1878584" y="664464"/>
                    <a:pt x="2497328" y="403606"/>
                    <a:pt x="3112516" y="400050"/>
                  </a:cubicBezTo>
                  <a:cubicBezTo>
                    <a:pt x="3727704" y="403733"/>
                    <a:pt x="4346575" y="664591"/>
                    <a:pt x="4810252" y="1115695"/>
                  </a:cubicBezTo>
                  <a:cubicBezTo>
                    <a:pt x="5289169" y="1581658"/>
                    <a:pt x="5557774" y="2192909"/>
                    <a:pt x="5566537" y="2836799"/>
                  </a:cubicBezTo>
                  <a:lnTo>
                    <a:pt x="5566537" y="8574405"/>
                  </a:lnTo>
                  <a:close/>
                  <a:moveTo>
                    <a:pt x="6225032" y="4997704"/>
                  </a:moveTo>
                  <a:cubicBezTo>
                    <a:pt x="6082919" y="4977257"/>
                    <a:pt x="6007100" y="4890262"/>
                    <a:pt x="5966587" y="4800219"/>
                  </a:cubicBezTo>
                  <a:lnTo>
                    <a:pt x="5966587" y="2831465"/>
                  </a:lnTo>
                  <a:cubicBezTo>
                    <a:pt x="5956300" y="2080641"/>
                    <a:pt x="5644769" y="1369441"/>
                    <a:pt x="5089271" y="828929"/>
                  </a:cubicBezTo>
                  <a:cubicBezTo>
                    <a:pt x="4552188" y="306451"/>
                    <a:pt x="3832479" y="4191"/>
                    <a:pt x="3114802" y="0"/>
                  </a:cubicBezTo>
                  <a:lnTo>
                    <a:pt x="3110230" y="0"/>
                  </a:lnTo>
                  <a:cubicBezTo>
                    <a:pt x="2392680" y="4191"/>
                    <a:pt x="1672971" y="306451"/>
                    <a:pt x="1135761" y="828929"/>
                  </a:cubicBezTo>
                  <a:cubicBezTo>
                    <a:pt x="580263" y="1369314"/>
                    <a:pt x="268732" y="2080514"/>
                    <a:pt x="258445" y="2831592"/>
                  </a:cubicBezTo>
                  <a:lnTo>
                    <a:pt x="258445" y="4800219"/>
                  </a:lnTo>
                  <a:cubicBezTo>
                    <a:pt x="217932" y="4890262"/>
                    <a:pt x="142113" y="4977257"/>
                    <a:pt x="0" y="4997704"/>
                  </a:cubicBezTo>
                  <a:cubicBezTo>
                    <a:pt x="142113" y="5018151"/>
                    <a:pt x="217932" y="5105146"/>
                    <a:pt x="258445" y="5195189"/>
                  </a:cubicBezTo>
                  <a:lnTo>
                    <a:pt x="258445" y="8974455"/>
                  </a:lnTo>
                  <a:lnTo>
                    <a:pt x="5966587" y="8974455"/>
                  </a:lnTo>
                  <a:lnTo>
                    <a:pt x="5966587" y="5195189"/>
                  </a:lnTo>
                  <a:cubicBezTo>
                    <a:pt x="6007100" y="5105146"/>
                    <a:pt x="6082919" y="5018151"/>
                    <a:pt x="6225032" y="4997704"/>
                  </a:cubicBezTo>
                  <a:close/>
                  <a:moveTo>
                    <a:pt x="277495" y="8955405"/>
                  </a:moveTo>
                  <a:lnTo>
                    <a:pt x="277495" y="5195062"/>
                  </a:lnTo>
                  <a:cubicBezTo>
                    <a:pt x="318008" y="5105019"/>
                    <a:pt x="393827" y="5018151"/>
                    <a:pt x="535813" y="4997704"/>
                  </a:cubicBezTo>
                  <a:cubicBezTo>
                    <a:pt x="393827" y="4977257"/>
                    <a:pt x="318008" y="4890389"/>
                    <a:pt x="277495" y="4800346"/>
                  </a:cubicBezTo>
                  <a:lnTo>
                    <a:pt x="277495" y="2831719"/>
                  </a:lnTo>
                  <a:cubicBezTo>
                    <a:pt x="287655" y="2085975"/>
                    <a:pt x="597154" y="1379474"/>
                    <a:pt x="1149096" y="842645"/>
                  </a:cubicBezTo>
                  <a:cubicBezTo>
                    <a:pt x="1682750" y="323469"/>
                    <a:pt x="2397633" y="23241"/>
                    <a:pt x="3110357" y="19050"/>
                  </a:cubicBezTo>
                  <a:lnTo>
                    <a:pt x="3114802" y="19050"/>
                  </a:lnTo>
                  <a:cubicBezTo>
                    <a:pt x="3827526" y="23241"/>
                    <a:pt x="4542409" y="323469"/>
                    <a:pt x="5076063" y="842645"/>
                  </a:cubicBezTo>
                  <a:cubicBezTo>
                    <a:pt x="5628005" y="1379601"/>
                    <a:pt x="5937504" y="2085975"/>
                    <a:pt x="5947664" y="2831592"/>
                  </a:cubicBezTo>
                  <a:lnTo>
                    <a:pt x="5947664" y="4800346"/>
                  </a:lnTo>
                  <a:cubicBezTo>
                    <a:pt x="5907151" y="4890389"/>
                    <a:pt x="5831332" y="4977257"/>
                    <a:pt x="5689346" y="4997704"/>
                  </a:cubicBezTo>
                  <a:cubicBezTo>
                    <a:pt x="5831332" y="5018151"/>
                    <a:pt x="5907151" y="5105020"/>
                    <a:pt x="5947664" y="5195063"/>
                  </a:cubicBezTo>
                  <a:lnTo>
                    <a:pt x="5947664" y="8955405"/>
                  </a:lnTo>
                  <a:lnTo>
                    <a:pt x="277495" y="8955405"/>
                  </a:lnTo>
                  <a:close/>
                </a:path>
              </a:pathLst>
            </a:custGeom>
            <a:solidFill>
              <a:srgbClr val="402206"/>
            </a:solidFill>
          </p:spPr>
        </p:sp>
      </p:grpSp>
      <p:sp>
        <p:nvSpPr>
          <p:cNvPr id="15" name="文本框 14"/>
          <p:cNvSpPr txBox="1"/>
          <p:nvPr/>
        </p:nvSpPr>
        <p:spPr>
          <a:xfrm>
            <a:off x="1671320" y="800100"/>
            <a:ext cx="3815080" cy="1322070"/>
          </a:xfrm>
          <a:prstGeom prst="rect">
            <a:avLst/>
          </a:prstGeom>
        </p:spPr>
        <p:txBody>
          <a:bodyPr wrap="square">
            <a:spAutoFit/>
            <a:extLst>
              <a:ext uri="{4A0BC546-FE56-4ADE-93B0-CB8AF2F6F144}">
                <wpsdc:textFrameExt xmlns:wpsdc="http://www.wps.cn/officeDocument/2022/drawingmlCustomData" type="text"/>
              </a:ext>
            </a:extLst>
          </a:bodyPr>
          <a:p>
            <a:pPr algn="l"/>
            <a:r>
              <a:rPr lang="en-US" sz="8000">
                <a:solidFill>
                  <a:srgbClr val="402206"/>
                </a:solidFill>
                <a:latin typeface="Londrina Solid" panose="00000500000000000000"/>
                <a:sym typeface="+mn-ea"/>
              </a:rPr>
              <a:t>Building</a:t>
            </a:r>
            <a:endParaRPr lang="en-US" altLang="zh-CN" sz="8000" b="1">
              <a:latin typeface="Lucida Console" panose="020B0609040504020204" charset="0"/>
              <a:ea typeface="微软雅黑" panose="020B0503020204020204" charset="-122"/>
              <a:cs typeface="Lucida Console" panose="020B0609040504020204" charset="0"/>
            </a:endParaRPr>
          </a:p>
        </p:txBody>
      </p:sp>
      <p:pic>
        <p:nvPicPr>
          <p:cNvPr id="16" name="图片 15" descr="IMG_4773"/>
          <p:cNvPicPr>
            <a:picLocks noChangeAspect="1"/>
          </p:cNvPicPr>
          <p:nvPr/>
        </p:nvPicPr>
        <p:blipFill>
          <a:blip r:embed="rId4"/>
          <a:stretch>
            <a:fillRect/>
          </a:stretch>
        </p:blipFill>
        <p:spPr>
          <a:xfrm>
            <a:off x="11734800" y="6057900"/>
            <a:ext cx="5079365" cy="3165475"/>
          </a:xfrm>
          <a:prstGeom prst="rect">
            <a:avLst/>
          </a:prstGeom>
        </p:spPr>
      </p:pic>
      <p:pic>
        <p:nvPicPr>
          <p:cNvPr id="17" name="图片 16" descr="IMG_4774"/>
          <p:cNvPicPr>
            <a:picLocks noChangeAspect="1"/>
          </p:cNvPicPr>
          <p:nvPr/>
        </p:nvPicPr>
        <p:blipFill>
          <a:blip r:embed="rId5"/>
          <a:stretch>
            <a:fillRect/>
          </a:stretch>
        </p:blipFill>
        <p:spPr>
          <a:xfrm>
            <a:off x="11765280" y="1790700"/>
            <a:ext cx="5048885" cy="3180715"/>
          </a:xfrm>
          <a:prstGeom prst="rect">
            <a:avLst/>
          </a:prstGeom>
        </p:spPr>
      </p:pic>
      <p:sp>
        <p:nvSpPr>
          <p:cNvPr id="18" name="文本框 17"/>
          <p:cNvSpPr txBox="1"/>
          <p:nvPr/>
        </p:nvSpPr>
        <p:spPr>
          <a:xfrm>
            <a:off x="5638800" y="6083300"/>
            <a:ext cx="5861050" cy="3303905"/>
          </a:xfrm>
          <a:prstGeom prst="rect">
            <a:avLst/>
          </a:prstGeom>
          <a:noFill/>
        </p:spPr>
        <p:txBody>
          <a:bodyPr wrap="square" rtlCol="0">
            <a:noAutofit/>
          </a:bodyPr>
          <a:p>
            <a:r>
              <a:rPr lang="en-US" altLang="zh-CN" sz="4000" b="1"/>
              <a:t>·</a:t>
            </a:r>
            <a:r>
              <a:rPr lang="zh-CN" altLang="en-US" sz="4000"/>
              <a:t>Use a lot of bricks and tiles</a:t>
            </a:r>
            <a:endParaRPr lang="zh-CN" altLang="en-US" sz="4000"/>
          </a:p>
          <a:p>
            <a:r>
              <a:rPr lang="en-US" altLang="zh-CN" sz="4000" b="1"/>
              <a:t>·</a:t>
            </a:r>
            <a:r>
              <a:rPr lang="en-US" altLang="zh-CN" sz="4000"/>
              <a:t>The appearance of high-rise buildings</a:t>
            </a:r>
            <a:endParaRPr lang="en-US" altLang="zh-CN" sz="4000"/>
          </a:p>
          <a:p>
            <a:r>
              <a:rPr lang="en-US" altLang="zh-CN" sz="4000" b="1"/>
              <a:t>·</a:t>
            </a:r>
            <a:r>
              <a:rPr lang="en-US" altLang="zh-CN" sz="4000"/>
              <a:t>The rise of urban planning </a:t>
            </a:r>
            <a:r>
              <a:rPr lang="zh-CN" altLang="en-US" sz="4000"/>
              <a:t>（城市规划）</a:t>
            </a:r>
            <a:r>
              <a:rPr lang="en-US" altLang="zh-CN" sz="4000"/>
              <a:t>concepts</a:t>
            </a:r>
            <a:endParaRPr lang="en-US" altLang="zh-CN" sz="4000" b="1"/>
          </a:p>
          <a:p>
            <a:endParaRPr lang="en-US" altLang="zh-CN" sz="4000" b="1"/>
          </a:p>
        </p:txBody>
      </p:sp>
      <p:sp>
        <p:nvSpPr>
          <p:cNvPr id="19" name="文本框 18"/>
          <p:cNvSpPr txBox="1"/>
          <p:nvPr/>
        </p:nvSpPr>
        <p:spPr>
          <a:xfrm>
            <a:off x="5486400" y="1802130"/>
            <a:ext cx="6456045" cy="3169285"/>
          </a:xfrm>
          <a:prstGeom prst="rect">
            <a:avLst/>
          </a:prstGeom>
          <a:noFill/>
        </p:spPr>
        <p:txBody>
          <a:bodyPr wrap="square" rtlCol="0">
            <a:spAutoFit/>
          </a:bodyPr>
          <a:p>
            <a:r>
              <a:rPr lang="en-US" altLang="zh-CN" sz="4000" b="1"/>
              <a:t>·</a:t>
            </a:r>
            <a:r>
              <a:rPr lang="zh-CN" altLang="en-US" sz="4000"/>
              <a:t>Column （柱式）buildings are very popular.</a:t>
            </a:r>
            <a:endParaRPr lang="zh-CN" altLang="en-US" sz="4000"/>
          </a:p>
          <a:p>
            <a:r>
              <a:rPr lang="en-US" altLang="zh-CN" sz="4000" b="1"/>
              <a:t>·</a:t>
            </a:r>
            <a:r>
              <a:rPr lang="en-US" altLang="zh-CN" sz="4000"/>
              <a:t>Religious color is bright.</a:t>
            </a:r>
            <a:endParaRPr lang="en-US" altLang="zh-CN" sz="4000"/>
          </a:p>
          <a:p>
            <a:r>
              <a:rPr lang="en-US" altLang="zh-CN" sz="4000" b="1"/>
              <a:t>·</a:t>
            </a:r>
            <a:r>
              <a:rPr lang="en-US" altLang="zh-CN" sz="4000"/>
              <a:t>Pay attention to the construction of public places</a:t>
            </a:r>
            <a:endParaRPr lang="en-US" altLang="zh-CN" sz="4000"/>
          </a:p>
        </p:txBody>
      </p:sp>
      <p:sp>
        <p:nvSpPr>
          <p:cNvPr id="20" name="文本框 19"/>
          <p:cNvSpPr txBox="1"/>
          <p:nvPr/>
        </p:nvSpPr>
        <p:spPr>
          <a:xfrm>
            <a:off x="1447800" y="9563100"/>
            <a:ext cx="2637790" cy="460375"/>
          </a:xfrm>
          <a:prstGeom prst="rect">
            <a:avLst/>
          </a:prstGeom>
        </p:spPr>
        <p:txBody>
          <a:bodyPr wrap="square">
            <a:spAutoFit/>
            <a:extLst>
              <a:ext uri="{4A0BC546-FE56-4ADE-93B0-CB8AF2F6F144}">
                <wpsdc:textFrameExt xmlns:wpsdc="http://www.wps.cn/officeDocument/2022/drawingmlCustomData" type="text"/>
              </a:ext>
            </a:extLst>
          </a:bodyPr>
          <a:p>
            <a:pPr algn="l"/>
            <a:r>
              <a:rPr lang="zh-CN" altLang="en-US" sz="2400">
                <a:latin typeface="Arial" panose="020B0604020202020204" pitchFamily="34" charset="0"/>
                <a:ea typeface="微软雅黑" panose="020B0503020204020204" charset="-122"/>
              </a:rPr>
              <a:t>多立克柱式</a:t>
            </a:r>
            <a:endParaRPr lang="zh-CN" altLang="en-US" sz="2400">
              <a:latin typeface="Arial" panose="020B0604020202020204" pitchFamily="34" charset="0"/>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COMMONDATA" val="eyJoZGlkIjoiMTY0ZTA2ODczZjNmMGNlOThmOGIyNmRiM2UzYTRiM2QifQ=="/>
  <p:tag name="KSO_WPP_MARK_KEY" val="daa9c422-8422-4e8d-b3c5-c0c3a346f6e9"/>
  <p:tag name="commondata" val="eyJoZGlkIjoiODU4YzIzYzNmZWJiMmRjMjhhNTEwOTVmNzUzMmRhZT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On-screen Show (4:3)</PresentationFormat>
  <Paragraphs>134</Paragraphs>
  <Slides>12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宋体</vt:lpstr>
      <vt:lpstr>Wingdings</vt:lpstr>
      <vt:lpstr>Londrina Solid</vt:lpstr>
      <vt:lpstr>Arial Black</vt:lpstr>
      <vt:lpstr>微软雅黑</vt:lpstr>
      <vt:lpstr>Calibri</vt:lpstr>
      <vt:lpstr>Arial Unicode MS</vt:lpstr>
      <vt:lpstr>Glacial Indifference</vt:lpstr>
      <vt:lpstr>Lucida Sans</vt:lpstr>
      <vt:lpstr>ksdb</vt:lpstr>
      <vt:lpstr>Lucida Console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Scrapbook illustrated Ancient Greece history presentation</dc:title>
  <dc:creator/>
  <cp:lastModifiedBy>MUJI者</cp:lastModifiedBy>
  <cp:revision>11</cp:revision>
  <dcterms:created xsi:type="dcterms:W3CDTF">2006-08-16T00:00:00Z</dcterms:created>
  <dcterms:modified xsi:type="dcterms:W3CDTF">2024-03-16T06:58:55Z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897FDA0D945F4DE88A7899484FB5F0FD_13</vt:lpwstr>
  </property>
  <property fmtid="{D5CDD505-2E9C-101B-9397-08002B2CF9AE}" pid="3" name="KSOProductBuildVer">
    <vt:lpwstr>2052-12.1.0.16250</vt:lpwstr>
  </property>
</Properties>
</file>